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
      <p:font typeface="Ubuntu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UbuntuMono-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UbuntuMono-italic.fntdata"/><Relationship Id="rId21" Type="http://schemas.openxmlformats.org/officeDocument/2006/relationships/slide" Target="slides/slide15.xml"/><Relationship Id="rId43" Type="http://schemas.openxmlformats.org/officeDocument/2006/relationships/font" Target="fonts/UbuntuMon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Ubuntu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ee999452e_2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ee999452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then we apply a </a:t>
            </a:r>
            <a:r>
              <a:rPr lang="it"/>
              <a:t>gaussian blur to smooth the cells to be sure there is a low difference between pixels of the same cell. Eliminate the background with an omography to map starting points to end points. The next is to get a pixel from the cells a build the matrix, but before we apply a blur operation. At the end we build the matrix using inRange function to recognise the pixel and associate the correct number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3c53476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3c53476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Let’s talk about the dataset.</a:t>
            </a:r>
            <a:endParaRPr/>
          </a:p>
          <a:p>
            <a:pPr indent="0" lvl="0" marL="0" rtl="0" algn="l">
              <a:spcBef>
                <a:spcPts val="0"/>
              </a:spcBef>
              <a:spcAft>
                <a:spcPts val="0"/>
              </a:spcAft>
              <a:buNone/>
            </a:pPr>
            <a:r>
              <a:rPr lang="it"/>
              <a:t>Or should I say “the datasetS”, because we have not 1 but 2 OF THEM.</a:t>
            </a:r>
            <a:endParaRPr/>
          </a:p>
          <a:p>
            <a:pPr indent="0" lvl="0" marL="0" rtl="0" algn="l">
              <a:spcBef>
                <a:spcPts val="0"/>
              </a:spcBef>
              <a:spcAft>
                <a:spcPts val="0"/>
              </a:spcAft>
              <a:buNone/>
            </a:pPr>
            <a:r>
              <a:rPr lang="it"/>
              <a:t>But let’s start understanding how are they actually created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may think of using a Depth-First approach, like: I start </a:t>
            </a:r>
            <a:r>
              <a:rPr lang="it"/>
              <a:t>from a cube, then I apply a move, recursively appling all of the 8 moves I need. WRONG!</a:t>
            </a:r>
            <a:endParaRPr/>
          </a:p>
          <a:p>
            <a:pPr indent="0" lvl="0" marL="0" rtl="0" algn="l">
              <a:spcBef>
                <a:spcPts val="0"/>
              </a:spcBef>
              <a:spcAft>
                <a:spcPts val="0"/>
              </a:spcAft>
              <a:buNone/>
            </a:pPr>
            <a:r>
              <a:rPr lang="it"/>
              <a:t>Too easy!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ee999452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ee99945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Let’s begin with our solved cube, and go with a depth first </a:t>
            </a:r>
            <a:r>
              <a:rPr lang="it"/>
              <a:t>approach.</a:t>
            </a:r>
            <a:endParaRPr/>
          </a:p>
          <a:p>
            <a:pPr indent="0" lvl="0" marL="0" rtl="0" algn="l">
              <a:spcBef>
                <a:spcPts val="0"/>
              </a:spcBef>
              <a:spcAft>
                <a:spcPts val="0"/>
              </a:spcAft>
              <a:buNone/>
            </a:pPr>
            <a:r>
              <a:rPr lang="it"/>
              <a:t>We get our cube at depth 1, then we go deeper and deeper until at Depth N we get this other cube. Looks WAY TOO simple to be at depth N (like depth 5,6 or even 8)</a:t>
            </a:r>
            <a:endParaRPr/>
          </a:p>
          <a:p>
            <a:pPr indent="0" lvl="0" marL="0" rtl="0" algn="l">
              <a:spcBef>
                <a:spcPts val="0"/>
              </a:spcBef>
              <a:spcAft>
                <a:spcPts val="0"/>
              </a:spcAft>
              <a:buNone/>
            </a:pPr>
            <a:r>
              <a:rPr lang="it"/>
              <a:t>But for our program, that’s still fine.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Now we finished doing all the steps at depth N, and we are back at depth 0, ready for the next move.</a:t>
            </a:r>
            <a:endParaRPr/>
          </a:p>
          <a:p>
            <a:pPr indent="0" lvl="0" marL="0" rtl="0" algn="l">
              <a:spcBef>
                <a:spcPts val="0"/>
              </a:spcBef>
              <a:spcAft>
                <a:spcPts val="0"/>
              </a:spcAft>
              <a:buNone/>
            </a:pPr>
            <a:r>
              <a:rPr lang="it"/>
              <a:t>And we get… THE SAME but this time it has depth 1, much shorter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Since we are keeping track of the moves we make in order to be able to solve the cube later on, it’s an enormous waste of time</a:t>
            </a:r>
            <a:endParaRPr/>
          </a:p>
          <a:p>
            <a:pPr indent="0" lvl="0" marL="0" rtl="0" algn="l">
              <a:spcBef>
                <a:spcPts val="0"/>
              </a:spcBef>
              <a:spcAft>
                <a:spcPts val="0"/>
              </a:spcAft>
              <a:buNone/>
            </a:pPr>
            <a:r>
              <a:rPr lang="it"/>
              <a:t>to analyze cubes that are potentially suboptimal.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ee999452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ee999452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need to use a breadth first approach.</a:t>
            </a:r>
            <a:endParaRPr/>
          </a:p>
          <a:p>
            <a:pPr indent="0" lvl="0" marL="0" rtl="0" algn="l">
              <a:spcBef>
                <a:spcPts val="0"/>
              </a:spcBef>
              <a:spcAft>
                <a:spcPts val="0"/>
              </a:spcAft>
              <a:buNone/>
            </a:pPr>
            <a:r>
              <a:rPr lang="it"/>
              <a:t>In fact, we first apply ALL the moves to the initial cube</a:t>
            </a:r>
            <a:endParaRPr/>
          </a:p>
          <a:p>
            <a:pPr indent="0" lvl="0" marL="0" rtl="0" algn="l">
              <a:spcBef>
                <a:spcPts val="0"/>
              </a:spcBef>
              <a:spcAft>
                <a:spcPts val="0"/>
              </a:spcAft>
              <a:buNone/>
            </a:pPr>
            <a:r>
              <a:rPr lang="it"/>
              <a:t>Then, we get all the cubes at step 2, and apply ALL the moves again.</a:t>
            </a:r>
            <a:endParaRPr/>
          </a:p>
          <a:p>
            <a:pPr indent="0" lvl="0" marL="0" rtl="0" algn="l">
              <a:spcBef>
                <a:spcPts val="0"/>
              </a:spcBef>
              <a:spcAft>
                <a:spcPts val="0"/>
              </a:spcAft>
              <a:buNone/>
            </a:pPr>
            <a:r>
              <a:rPr lang="it"/>
              <a:t>We go so on and so forth: at every step we get ALL the cubes at step i-1, apply all the moves, </a:t>
            </a:r>
            <a:r>
              <a:rPr lang="it">
                <a:solidFill>
                  <a:schemeClr val="dk1"/>
                </a:solidFill>
              </a:rPr>
              <a:t>discarding the already known ones, and that is step 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After all the steps are made, we JOIN them all and that’s the resulting step</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ee999452e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ee999452e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need to use a breadth first approach.</a:t>
            </a:r>
            <a:endParaRPr/>
          </a:p>
          <a:p>
            <a:pPr indent="0" lvl="0" marL="0" rtl="0" algn="l">
              <a:spcBef>
                <a:spcPts val="0"/>
              </a:spcBef>
              <a:spcAft>
                <a:spcPts val="0"/>
              </a:spcAft>
              <a:buNone/>
            </a:pPr>
            <a:r>
              <a:rPr lang="it"/>
              <a:t>In fact, we first apply ALL the moves to the initial cube</a:t>
            </a:r>
            <a:endParaRPr/>
          </a:p>
          <a:p>
            <a:pPr indent="0" lvl="0" marL="0" rtl="0" algn="l">
              <a:spcBef>
                <a:spcPts val="0"/>
              </a:spcBef>
              <a:spcAft>
                <a:spcPts val="0"/>
              </a:spcAft>
              <a:buNone/>
            </a:pPr>
            <a:r>
              <a:rPr lang="it"/>
              <a:t>Then, we get all the cubes at step 2, and apply ALL the moves again.</a:t>
            </a:r>
            <a:endParaRPr/>
          </a:p>
          <a:p>
            <a:pPr indent="0" lvl="0" marL="0" rtl="0" algn="l">
              <a:spcBef>
                <a:spcPts val="0"/>
              </a:spcBef>
              <a:spcAft>
                <a:spcPts val="0"/>
              </a:spcAft>
              <a:buNone/>
            </a:pPr>
            <a:r>
              <a:rPr lang="it"/>
              <a:t>We go so on and so forth: at every step we get ALL the cubes at step i-1, apply all the moves, </a:t>
            </a:r>
            <a:r>
              <a:rPr lang="it">
                <a:solidFill>
                  <a:schemeClr val="dk1"/>
                </a:solidFill>
              </a:rPr>
              <a:t>discarding the already known ones, and that is step 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After all the steps are made, we JOIN them all and that’s the resulting step</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ee999452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ee999452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But I said that we have not one but TWO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first one is the 3by3 cubes dataset and, while in the original project that </a:t>
            </a:r>
            <a:r>
              <a:rPr lang="it"/>
              <a:t>should be used for everything,</a:t>
            </a:r>
            <a:endParaRPr/>
          </a:p>
          <a:p>
            <a:pPr indent="0" lvl="0" marL="0" rtl="0" algn="l">
              <a:spcBef>
                <a:spcPts val="0"/>
              </a:spcBef>
              <a:spcAft>
                <a:spcPts val="0"/>
              </a:spcAft>
              <a:buNone/>
            </a:pPr>
            <a:r>
              <a:rPr lang="it"/>
              <a:t>a little variations took us to the point were we had to re-calibrate the order of difficulty of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we kept this dataset as a (CLICK) solver map able to optimally solve all the cubes reachable in less than 9 moves from the solved cube</a:t>
            </a:r>
            <a:endParaRPr/>
          </a:p>
          <a:p>
            <a:pPr indent="0" lvl="0" marL="0" rtl="0" algn="l">
              <a:spcBef>
                <a:spcPts val="0"/>
              </a:spcBef>
              <a:spcAft>
                <a:spcPts val="0"/>
              </a:spcAft>
              <a:buNone/>
            </a:pPr>
            <a:r>
              <a:rPr lang="it"/>
              <a:t>which is the starting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We already know the problem is exponential, but how much could it be? Well… (CLICK)</a:t>
            </a:r>
            <a:endParaRPr/>
          </a:p>
          <a:p>
            <a:pPr indent="0" lvl="0" marL="0" rtl="0" algn="l">
              <a:spcBef>
                <a:spcPts val="0"/>
              </a:spcBef>
              <a:spcAft>
                <a:spcPts val="0"/>
              </a:spcAft>
              <a:buNone/>
            </a:pPr>
            <a:r>
              <a:rPr lang="it"/>
              <a:t>86 million cubes!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Which are a total of MORE than 2GB of file on disk, a lot!</a:t>
            </a:r>
            <a:endParaRPr/>
          </a:p>
          <a:p>
            <a:pPr indent="0" lvl="0" marL="0" rtl="0" algn="l">
              <a:spcBef>
                <a:spcPts val="0"/>
              </a:spcBef>
              <a:spcAft>
                <a:spcPts val="0"/>
              </a:spcAft>
              <a:buNone/>
            </a:pPr>
            <a:r>
              <a:rPr lang="it"/>
              <a:t>And that’s not even a lot of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fact, we used an OPTIMIZED ENCODING where using bitwise operations and using basically a single 32bit integer to save an entire face, where each cell is 3 bits.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ee999452e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ee999452e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And here it is the second dataset!</a:t>
            </a:r>
            <a:endParaRPr/>
          </a:p>
          <a:p>
            <a:pPr indent="0" lvl="0" marL="0" rtl="0" algn="l">
              <a:spcBef>
                <a:spcPts val="0"/>
              </a:spcBef>
              <a:spcAft>
                <a:spcPts val="0"/>
              </a:spcAft>
              <a:buNone/>
            </a:pPr>
            <a:r>
              <a:rPr lang="it"/>
              <a:t>This one is simpler because uses 2by2 cubes,</a:t>
            </a:r>
            <a:endParaRPr/>
          </a:p>
          <a:p>
            <a:pPr indent="0" lvl="0" marL="0" rtl="0" algn="l">
              <a:spcBef>
                <a:spcPts val="0"/>
              </a:spcBef>
              <a:spcAft>
                <a:spcPts val="0"/>
              </a:spcAft>
              <a:buNone/>
            </a:pPr>
            <a:r>
              <a:rPr lang="it"/>
              <a:t>(that’s what our AI model is trained on)</a:t>
            </a:r>
            <a:endParaRPr/>
          </a:p>
          <a:p>
            <a:pPr indent="0" lvl="0" marL="0" rtl="0" algn="l">
              <a:spcBef>
                <a:spcPts val="0"/>
              </a:spcBef>
              <a:spcAft>
                <a:spcPts val="0"/>
              </a:spcAft>
              <a:buNone/>
            </a:pPr>
            <a:r>
              <a:rPr lang="it"/>
              <a:t> and it’s MUCH smaller, as you can see.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And </a:t>
            </a:r>
            <a:r>
              <a:rPr lang="it"/>
              <a:t>this time we didn’t even use the FANCY ENCODING seen earlier, because it’s unnecessary on this small space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3c534768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3c534768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Finally, </a:t>
            </a:r>
            <a:r>
              <a:rPr lang="it"/>
              <a:t>the</a:t>
            </a:r>
            <a:r>
              <a:rPr lang="it"/>
              <a:t> dataset is also balanced!</a:t>
            </a:r>
            <a:endParaRPr/>
          </a:p>
          <a:p>
            <a:pPr indent="0" lvl="0" marL="0" rtl="0" algn="l">
              <a:spcBef>
                <a:spcPts val="0"/>
              </a:spcBef>
              <a:spcAft>
                <a:spcPts val="0"/>
              </a:spcAft>
              <a:buNone/>
            </a:pPr>
            <a:r>
              <a:rPr lang="it"/>
              <a:t>Here you can see how many samples are there for each move (which is the label)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3c534768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3c534768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project is divided into 2 parts: computer vision (describes</a:t>
            </a:r>
            <a:r>
              <a:rPr lang="it"/>
              <a:t> how we obtain the representation </a:t>
            </a:r>
            <a:endParaRPr/>
          </a:p>
          <a:p>
            <a:pPr indent="0" lvl="0" marL="0" rtl="0" algn="l">
              <a:spcBef>
                <a:spcPts val="0"/>
              </a:spcBef>
              <a:spcAft>
                <a:spcPts val="0"/>
              </a:spcAft>
              <a:buClr>
                <a:schemeClr val="dk1"/>
              </a:buClr>
              <a:buSzPts val="1100"/>
              <a:buFont typeface="Arial"/>
              <a:buNone/>
            </a:pPr>
            <a:r>
              <a:rPr lang="it"/>
              <a:t>of the real cube through opencv</a:t>
            </a:r>
            <a:endParaRPr/>
          </a:p>
          <a:p>
            <a:pPr indent="0" lvl="0" marL="0" rtl="0" algn="l">
              <a:spcBef>
                <a:spcPts val="0"/>
              </a:spcBef>
              <a:spcAft>
                <a:spcPts val="0"/>
              </a:spcAft>
              <a:buNone/>
            </a:pPr>
            <a:r>
              <a:rPr lang="it"/>
              <a:t> ) and Artificial intelligence model ( the</a:t>
            </a:r>
            <a:r>
              <a:rPr lang="it"/>
              <a:t> m</a:t>
            </a:r>
            <a:r>
              <a:rPr lang="it"/>
              <a:t>odel used to predict the moves to solve the cube)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We used the LSTM model and we want to point out that we couldn’t find any other project using </a:t>
            </a:r>
            <a:r>
              <a:rPr lang="it">
                <a:solidFill>
                  <a:srgbClr val="666666"/>
                </a:solidFill>
                <a:latin typeface="Roboto"/>
                <a:ea typeface="Roboto"/>
                <a:cs typeface="Roboto"/>
                <a:sym typeface="Roboto"/>
              </a:rPr>
              <a:t>the</a:t>
            </a:r>
            <a:r>
              <a:rPr lang="it">
                <a:solidFill>
                  <a:srgbClr val="666666"/>
                </a:solidFill>
                <a:latin typeface="Roboto"/>
                <a:ea typeface="Roboto"/>
                <a:cs typeface="Roboto"/>
                <a:sym typeface="Roboto"/>
              </a:rPr>
              <a:t> same model.</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So we can </a:t>
            </a:r>
            <a:r>
              <a:rPr lang="it">
                <a:solidFill>
                  <a:srgbClr val="666666"/>
                </a:solidFill>
                <a:latin typeface="Roboto"/>
                <a:ea typeface="Roboto"/>
                <a:cs typeface="Roboto"/>
                <a:sym typeface="Roboto"/>
              </a:rPr>
              <a:t>somehow</a:t>
            </a:r>
            <a:r>
              <a:rPr lang="it">
                <a:solidFill>
                  <a:srgbClr val="666666"/>
                </a:solidFill>
                <a:latin typeface="Roboto"/>
                <a:ea typeface="Roboto"/>
                <a:cs typeface="Roboto"/>
                <a:sym typeface="Roboto"/>
              </a:rPr>
              <a:t> say we are </a:t>
            </a:r>
            <a:r>
              <a:rPr lang="it">
                <a:solidFill>
                  <a:srgbClr val="666666"/>
                </a:solidFill>
                <a:latin typeface="Roboto"/>
                <a:ea typeface="Roboto"/>
                <a:cs typeface="Roboto"/>
                <a:sym typeface="Roboto"/>
              </a:rPr>
              <a:t>the first (?!)</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None/>
            </a:pPr>
            <a:r>
              <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LSTM (Long Short-Term Memory) is a type of recurrent neural network used to analyze and understand sequential data. It is designed to overcome issues faced by traditional recurrent neural networks, such as difficulty in handling long-term dependencies. This model uses special units called "memory cells" to store, access, and forget informations over time.</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The main tasks are 3: </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1) An "input gate" decides which information from the current input should be stored in the memory cell.</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2) A "forget gate" determines which information from the previous memory cell should be forgotten.</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3) An "output gate" selects relevant information from the updated memory cell to produce a final prediction.</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In addition, LSTM can handle sequences of varying lengths and capture relevant information at different time steps.</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We decided to use this model because, in reference to what I just said, it is a temporal network that takes a sequence as input, so it allowed us to work with sequences.</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Clr>
                <a:schemeClr val="dk1"/>
              </a:buClr>
              <a:buSzPts val="1100"/>
              <a:buFont typeface="Arial"/>
              <a:buNone/>
            </a:pPr>
            <a:r>
              <a:t/>
            </a:r>
            <a:endParaRPr>
              <a:solidFill>
                <a:srgbClr val="666666"/>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ee99945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ee99945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Dataset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a:t>
            </a:r>
            <a:r>
              <a:rPr lang="it">
                <a:solidFill>
                  <a:schemeClr val="dk1"/>
                </a:solidFill>
              </a:rPr>
              <a:t>hen w</a:t>
            </a:r>
            <a:r>
              <a:rPr lang="it"/>
              <a:t>e decided to use LTSM model the implementation of our project has already begun,</a:t>
            </a:r>
            <a:endParaRPr/>
          </a:p>
          <a:p>
            <a:pPr indent="0" lvl="0" marL="0" rtl="0" algn="l">
              <a:spcBef>
                <a:spcPts val="0"/>
              </a:spcBef>
              <a:spcAft>
                <a:spcPts val="0"/>
              </a:spcAft>
              <a:buNone/>
            </a:pPr>
            <a:r>
              <a:rPr lang="it"/>
              <a:t>so before</a:t>
            </a:r>
            <a:r>
              <a:rPr lang="it">
                <a:solidFill>
                  <a:srgbClr val="666666"/>
                </a:solidFill>
                <a:latin typeface="Roboto"/>
                <a:ea typeface="Roboto"/>
                <a:cs typeface="Roboto"/>
                <a:sym typeface="Roboto"/>
              </a:rPr>
              <a:t> our input was a cube and the label of the optimal move to be performed, in this case, for example R.</a:t>
            </a:r>
            <a:endParaRPr>
              <a:solidFill>
                <a:srgbClr val="666666"/>
              </a:solidFill>
              <a:latin typeface="Roboto"/>
              <a:ea typeface="Roboto"/>
              <a:cs typeface="Roboto"/>
              <a:sym typeface="Roboto"/>
            </a:endParaRPr>
          </a:p>
          <a:p>
            <a:pPr indent="0" lvl="0" marL="0" rtl="0" algn="l">
              <a:spcBef>
                <a:spcPts val="0"/>
              </a:spcBef>
              <a:spcAft>
                <a:spcPts val="0"/>
              </a:spcAft>
              <a:buNone/>
            </a:pPr>
            <a:r>
              <a:rPr lang="it">
                <a:solidFill>
                  <a:srgbClr val="666666"/>
                </a:solidFill>
                <a:latin typeface="Roboto"/>
                <a:ea typeface="Roboto"/>
                <a:cs typeface="Roboto"/>
                <a:sym typeface="Roboto"/>
              </a:rPr>
              <a:t>Then, thanks to the usage of LSTM model we changed the input to the dataset…</a:t>
            </a:r>
            <a:endParaRPr>
              <a:solidFill>
                <a:srgbClr val="666666"/>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ee99945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ee99945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Clr>
                <a:schemeClr val="dk1"/>
              </a:buClr>
              <a:buSzPts val="1100"/>
              <a:buFont typeface="Arial"/>
              <a:buNone/>
            </a:pPr>
            <a:r>
              <a:rPr lang="it">
                <a:solidFill>
                  <a:srgbClr val="666666"/>
                </a:solidFill>
                <a:latin typeface="Roboto"/>
                <a:ea typeface="Roboto"/>
                <a:cs typeface="Roboto"/>
                <a:sym typeface="Roboto"/>
              </a:rPr>
              <a:t>Now X must be an ordered list of 4 cubes and y the optimal move that solves the last of this list. </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Not even by putting 4 cubes we exceed 250MB of file</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ee99945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ee99945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Clr>
                <a:schemeClr val="dk1"/>
              </a:buClr>
              <a:buSzPts val="1100"/>
              <a:buFont typeface="Arial"/>
              <a:buNone/>
            </a:pPr>
            <a:r>
              <a:rPr lang="it">
                <a:solidFill>
                  <a:srgbClr val="666666"/>
                </a:solidFill>
                <a:latin typeface="Roboto"/>
                <a:ea typeface="Roboto"/>
                <a:cs typeface="Roboto"/>
                <a:sym typeface="Roboto"/>
              </a:rPr>
              <a:t>During the development process, we performed a series of experiments to determine the impact of different variables on the performance of our model.</a:t>
            </a:r>
            <a:endParaRPr>
              <a:solidFill>
                <a:srgbClr val="666666"/>
              </a:solidFill>
              <a:latin typeface="Roboto"/>
              <a:ea typeface="Roboto"/>
              <a:cs typeface="Roboto"/>
              <a:sym typeface="Roboto"/>
            </a:endParaRPr>
          </a:p>
          <a:p>
            <a:pPr indent="0" lvl="0" marL="0" rtl="0" algn="l">
              <a:spcBef>
                <a:spcPts val="0"/>
              </a:spcBef>
              <a:spcAft>
                <a:spcPts val="0"/>
              </a:spcAft>
              <a:buNone/>
            </a:pPr>
            <a:r>
              <a:rPr lang="it"/>
              <a:t>First of all, </a:t>
            </a:r>
            <a:r>
              <a:rPr lang="it">
                <a:solidFill>
                  <a:srgbClr val="666666"/>
                </a:solidFill>
                <a:latin typeface="Roboto"/>
                <a:ea typeface="Roboto"/>
                <a:cs typeface="Roboto"/>
                <a:sym typeface="Roboto"/>
              </a:rPr>
              <a:t>we decided to vary the number of epochs used during model training.</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We performed a series of tests using 10 epochs. We observed that starting with the 5th epoch, the results obtained were consistently the same. This suggests that the model has achieved stability and further iterations did not lead to significant improvements.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it">
                <a:solidFill>
                  <a:srgbClr val="666666"/>
                </a:solidFill>
                <a:latin typeface="Roboto"/>
                <a:ea typeface="Roboto"/>
                <a:cs typeface="Roboto"/>
                <a:sym typeface="Roboto"/>
              </a:rPr>
              <a:t>As we can see from the image, in fact, starting from the 5th epoch, the accuracy result was about always the same, without much variations.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ee999452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ee999452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Then, we decided to vary the number of moves considered in the decision phase.</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We trained our model with 9 moves, but the results obtained were unsatisfactory. We realized that the accuracy was very low, reaching about 50% at most. This prompted us to change the number of moves to improve the overall performance of the model.</a:t>
            </a:r>
            <a:br>
              <a:rPr lang="it">
                <a:solidFill>
                  <a:srgbClr val="666666"/>
                </a:solidFill>
                <a:latin typeface="Roboto"/>
                <a:ea typeface="Roboto"/>
                <a:cs typeface="Roboto"/>
                <a:sym typeface="Roboto"/>
              </a:rPr>
            </a:b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So, we reduced the number of moves to 8. The results obtained with this configuration were excellent, with a significant increase of accuracy of up to 97%.</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Clr>
                <a:schemeClr val="dk1"/>
              </a:buClr>
              <a:buSzPts val="1100"/>
              <a:buFont typeface="Arial"/>
              <a:buNone/>
            </a:pPr>
            <a:r>
              <a:t/>
            </a:r>
            <a:endParaRPr>
              <a:solidFill>
                <a:srgbClr val="666666"/>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ee999452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ee999452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As a final experiment,</a:t>
            </a:r>
            <a:r>
              <a:rPr lang="it">
                <a:solidFill>
                  <a:srgbClr val="666666"/>
                </a:solidFill>
                <a:latin typeface="Roboto"/>
                <a:ea typeface="Roboto"/>
                <a:cs typeface="Roboto"/>
                <a:sym typeface="Roboto"/>
              </a:rPr>
              <a:t> we decided to examinate the effect of the number of cubes in the input sequence, at first with 3 cubes. This didn’t produce good results, the accuracy was 65%.</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So, we changed the number of cubes from 3 to 4 and the result was excellent </a:t>
            </a:r>
            <a:r>
              <a:rPr lang="it">
                <a:solidFill>
                  <a:srgbClr val="666666"/>
                </a:solidFill>
                <a:latin typeface="Roboto"/>
                <a:ea typeface="Roboto"/>
                <a:cs typeface="Roboto"/>
                <a:sym typeface="Roboto"/>
              </a:rPr>
              <a:t>with</a:t>
            </a:r>
            <a:r>
              <a:rPr lang="it">
                <a:solidFill>
                  <a:srgbClr val="666666"/>
                </a:solidFill>
                <a:latin typeface="Roboto"/>
                <a:ea typeface="Roboto"/>
                <a:cs typeface="Roboto"/>
                <a:sym typeface="Roboto"/>
              </a:rPr>
              <a:t> an accuracy of 98%.</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ee99945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ee99945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Test done in the file </a:t>
            </a:r>
            <a:r>
              <a:rPr lang="it">
                <a:solidFill>
                  <a:srgbClr val="666666"/>
                </a:solidFill>
                <a:latin typeface="Ubuntu Mono"/>
                <a:ea typeface="Ubuntu Mono"/>
                <a:cs typeface="Ubuntu Mono"/>
                <a:sym typeface="Ubuntu Mono"/>
              </a:rPr>
              <a:t>src/evaluation.py </a:t>
            </a:r>
            <a:r>
              <a:rPr lang="it">
                <a:solidFill>
                  <a:srgbClr val="666666"/>
                </a:solidFill>
                <a:latin typeface="Roboto"/>
                <a:ea typeface="Roboto"/>
                <a:cs typeface="Roboto"/>
                <a:sym typeface="Roboto"/>
              </a:rPr>
              <a:t>and its execution can take up to 3 hours, depending on the hardware used.</a:t>
            </a:r>
            <a:br>
              <a:rPr lang="it"/>
            </a:br>
            <a:r>
              <a:rPr lang="it"/>
              <a:t>This graph represents the cross-validation accuracy for each fold, to </a:t>
            </a:r>
            <a:r>
              <a:rPr lang="it"/>
              <a:t>evaluate</a:t>
            </a:r>
            <a:r>
              <a:rPr lang="it"/>
              <a:t> the performance of our model.</a:t>
            </a:r>
            <a:endParaRPr/>
          </a:p>
          <a:p>
            <a:pPr indent="0" lvl="0" marL="0" rtl="0" algn="l">
              <a:lnSpc>
                <a:spcPct val="140000"/>
              </a:lnSpc>
              <a:spcBef>
                <a:spcPts val="1000"/>
              </a:spcBef>
              <a:spcAft>
                <a:spcPts val="0"/>
              </a:spcAft>
              <a:buNone/>
            </a:pPr>
            <a:r>
              <a:rPr lang="it">
                <a:solidFill>
                  <a:srgbClr val="666666"/>
                </a:solidFill>
                <a:latin typeface="Roboto"/>
                <a:ea typeface="Roboto"/>
                <a:cs typeface="Roboto"/>
                <a:sym typeface="Roboto"/>
              </a:rPr>
              <a:t>We use randomly generated cubes, to see how many are solved within a timeout.</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In the following graph, we can observe the trend of a success rate as the number of moves applied for its construction increases, remembering that it was trained on cubes up to 8 moves and those given as input are randomly generated.</a:t>
            </a:r>
            <a:br>
              <a:rPr lang="it">
                <a:solidFill>
                  <a:srgbClr val="666666"/>
                </a:solidFill>
                <a:latin typeface="Roboto"/>
                <a:ea typeface="Roboto"/>
                <a:cs typeface="Roboto"/>
                <a:sym typeface="Roboto"/>
              </a:rPr>
            </a:b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An interesting fact, observable more from the textual output than from the graph because of a matter of scale, is that the average number of moves taken by the model to solve cubes generated with N random moves is always slightly greater than N by a few decimal places. If we add to this the fact that an unresolved cube, i.e., one that has gone into timeout, does not participate in this average, it can be deduced that there are cubes solvable in N moves that are solved in a greater number N moves. Getting to use more than N means that sometimes along the way he made a mistake, but still managed to "find his way back" correctly without being a Reinforcement Learning model</a:t>
            </a:r>
            <a:br>
              <a:rPr lang="it">
                <a:solidFill>
                  <a:srgbClr val="666666"/>
                </a:solidFill>
                <a:latin typeface="Roboto"/>
                <a:ea typeface="Roboto"/>
                <a:cs typeface="Roboto"/>
                <a:sym typeface="Roboto"/>
              </a:rPr>
            </a:b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For ex se il prof lo chiede : </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You have a cube solvable in 8 moves. He on average succeeds in 8.3 (example). If the average is 8.3, it means there are numbers &gt;8 in the calculation, e.g. 9.</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But if he managed to solve it in 9 moves when it is optimal in 8, it means that one or more moves he got it wrong. Yet he managed to solve it successfully.</a:t>
            </a:r>
            <a:br>
              <a:rPr lang="it">
                <a:solidFill>
                  <a:srgbClr val="666666"/>
                </a:solidFill>
                <a:latin typeface="Roboto"/>
                <a:ea typeface="Roboto"/>
                <a:cs typeface="Roboto"/>
                <a:sym typeface="Roboto"/>
              </a:rPr>
            </a:br>
            <a:r>
              <a:rPr lang="it">
                <a:solidFill>
                  <a:srgbClr val="666666"/>
                </a:solidFill>
                <a:latin typeface="Roboto"/>
                <a:ea typeface="Roboto"/>
                <a:cs typeface="Roboto"/>
                <a:sym typeface="Roboto"/>
              </a:rPr>
              <a:t>Although he got a few moves wrong, he managed to "get back on track" and arrive at the solution.</a:t>
            </a:r>
            <a:endParaRPr>
              <a:solidFill>
                <a:srgbClr val="666666"/>
              </a:solidFill>
              <a:latin typeface="Roboto"/>
              <a:ea typeface="Roboto"/>
              <a:cs typeface="Roboto"/>
              <a:sym typeface="Roboto"/>
            </a:endParaRPr>
          </a:p>
          <a:p>
            <a:pPr indent="0" lvl="0" marL="0" rtl="0" algn="l">
              <a:lnSpc>
                <a:spcPct val="140000"/>
              </a:lnSpc>
              <a:spcBef>
                <a:spcPts val="1000"/>
              </a:spcBef>
              <a:spcAft>
                <a:spcPts val="0"/>
              </a:spcAft>
              <a:buNone/>
            </a:pPr>
            <a:r>
              <a:t/>
            </a:r>
            <a:endParaRPr>
              <a:solidFill>
                <a:srgbClr val="666666"/>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3c534768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3c534768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8f912ca38cf751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8f912ca38cf751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But first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cubes have 6 faces, each has 9 cells, so multidimensional array having shape (six times three times three). Every cell has a colour represented by a number. We established an order of the faces to work easily but the user can take the pictures in any order.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 move is a rotation of a matrix and adjust </a:t>
            </a:r>
            <a:r>
              <a:rPr lang="it">
                <a:solidFill>
                  <a:srgbClr val="0E101A"/>
                </a:solidFill>
                <a:latin typeface="Roboto"/>
                <a:ea typeface="Roboto"/>
                <a:cs typeface="Roboto"/>
                <a:sym typeface="Roboto"/>
              </a:rPr>
              <a:t>adjacent faces’ columns and rows. An example of counterclockwise rotation of back face. The total number of moves is 12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08e7adf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08e7adf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performances</a:t>
            </a:r>
            <a:r>
              <a:rPr lang="it"/>
              <a:t>! a representation of cube with 24 bytes instead of 54, 55% of memory saved and we access to the cube with left and right shifting operation.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ee999452e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ee999452e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thanks to the timeit function we can see a performance increase because the c code takes a tenth of the time used by the python code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f912ca38cf751d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f912ca38cf751d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ee999452e_2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ee999452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Edge detection with the function canny, we obtain the coordinates of the vertices with mathematical function, for example the top left vertex is the maximum sum between x and y coordinates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hyperlink" Target="mailto:sestito.1937794@studenti.uniroma1.it" TargetMode="External"/><Relationship Id="rId5" Type="http://schemas.openxmlformats.org/officeDocument/2006/relationships/hyperlink" Target="mailto:scifoni.1948810@studenti.uniroma1.it" TargetMode="External"/><Relationship Id="rId6" Type="http://schemas.openxmlformats.org/officeDocument/2006/relationships/hyperlink" Target="mailto:troili.1932450@studenti.uniroma1.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3">
            <a:alphaModFix amt="31000"/>
          </a:blip>
          <a:srcRect b="4069" l="0" r="0" t="4060"/>
          <a:stretch/>
        </p:blipFill>
        <p:spPr>
          <a:xfrm>
            <a:off x="0" y="0"/>
            <a:ext cx="9144000" cy="5143499"/>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6000"/>
              <a:t>Rubik’s cube solver</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Computer vision and artificial intelligence project</a:t>
            </a:r>
            <a:endParaRPr/>
          </a:p>
          <a:p>
            <a:pPr indent="0" lvl="0" marL="0" rtl="0" algn="l">
              <a:spcBef>
                <a:spcPts val="0"/>
              </a:spcBef>
              <a:spcAft>
                <a:spcPts val="0"/>
              </a:spcAft>
              <a:buNone/>
            </a:pPr>
            <a:r>
              <a:t/>
            </a:r>
            <a:endParaRPr/>
          </a:p>
        </p:txBody>
      </p:sp>
      <p:sp>
        <p:nvSpPr>
          <p:cNvPr id="107" name="Google Shape;107;p25"/>
          <p:cNvSpPr txBox="1"/>
          <p:nvPr>
            <p:ph idx="1" type="subTitle"/>
          </p:nvPr>
        </p:nvSpPr>
        <p:spPr>
          <a:xfrm>
            <a:off x="510450" y="4148825"/>
            <a:ext cx="81231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Simone Sestito &lt;</a:t>
            </a:r>
            <a:r>
              <a:rPr lang="it" sz="1200">
                <a:uFill>
                  <a:noFill/>
                </a:uFill>
                <a:hlinkClick r:id="rId4"/>
              </a:rPr>
              <a:t>sestito.1937794@studenti.uniroma1.it</a:t>
            </a:r>
            <a:r>
              <a:rPr lang="it" sz="1200"/>
              <a:t>&gt;</a:t>
            </a:r>
            <a:endParaRPr sz="1200"/>
          </a:p>
          <a:p>
            <a:pPr indent="0" lvl="0" marL="0" rtl="0" algn="l">
              <a:spcBef>
                <a:spcPts val="0"/>
              </a:spcBef>
              <a:spcAft>
                <a:spcPts val="0"/>
              </a:spcAft>
              <a:buNone/>
            </a:pPr>
            <a:r>
              <a:rPr lang="it" sz="1200"/>
              <a:t>Alessandro Scifoni &lt;</a:t>
            </a:r>
            <a:r>
              <a:rPr lang="it" sz="1200">
                <a:uFill>
                  <a:noFill/>
                </a:uFill>
                <a:hlinkClick r:id="rId5"/>
              </a:rPr>
              <a:t>scifoni.1948810@studenti.uniroma1.it</a:t>
            </a:r>
            <a:r>
              <a:rPr lang="it" sz="1200"/>
              <a:t>&gt;</a:t>
            </a:r>
            <a:endParaRPr sz="1200"/>
          </a:p>
          <a:p>
            <a:pPr indent="0" lvl="0" marL="0" rtl="0" algn="l">
              <a:spcBef>
                <a:spcPts val="0"/>
              </a:spcBef>
              <a:spcAft>
                <a:spcPts val="0"/>
              </a:spcAft>
              <a:buNone/>
            </a:pPr>
            <a:r>
              <a:rPr lang="it" sz="1200"/>
              <a:t>Sabrina Troili &lt;</a:t>
            </a:r>
            <a:r>
              <a:rPr lang="it" sz="1200">
                <a:uFill>
                  <a:noFill/>
                </a:uFill>
                <a:hlinkClick r:id="rId6"/>
              </a:rPr>
              <a:t>troili.1932450@studenti.uniroma1.it</a:t>
            </a:r>
            <a:r>
              <a:rPr lang="it" sz="1200"/>
              <a:t>&gt;</a:t>
            </a:r>
            <a:endParaRPr sz="12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idx="1" type="body"/>
          </p:nvPr>
        </p:nvSpPr>
        <p:spPr>
          <a:xfrm>
            <a:off x="341200" y="553975"/>
            <a:ext cx="4084500" cy="46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4.	</a:t>
            </a:r>
            <a:r>
              <a:rPr lang="it">
                <a:solidFill>
                  <a:srgbClr val="666666"/>
                </a:solidFill>
                <a:latin typeface="Roboto"/>
                <a:ea typeface="Roboto"/>
                <a:cs typeface="Roboto"/>
                <a:sym typeface="Roboto"/>
              </a:rPr>
              <a:t> Eliminate the outer outline</a:t>
            </a:r>
            <a:endParaRPr/>
          </a:p>
        </p:txBody>
      </p:sp>
      <p:pic>
        <p:nvPicPr>
          <p:cNvPr id="180" name="Google Shape;180;p34"/>
          <p:cNvPicPr preferRelativeResize="0"/>
          <p:nvPr/>
        </p:nvPicPr>
        <p:blipFill rotWithShape="1">
          <a:blip r:embed="rId3">
            <a:alphaModFix/>
          </a:blip>
          <a:srcRect b="2381" l="0" r="0" t="2371"/>
          <a:stretch/>
        </p:blipFill>
        <p:spPr>
          <a:xfrm>
            <a:off x="6796425" y="361926"/>
            <a:ext cx="2035800" cy="1955425"/>
          </a:xfrm>
          <a:prstGeom prst="rect">
            <a:avLst/>
          </a:prstGeom>
          <a:noFill/>
          <a:ln>
            <a:noFill/>
          </a:ln>
        </p:spPr>
      </p:pic>
      <p:pic>
        <p:nvPicPr>
          <p:cNvPr id="181" name="Google Shape;181;p34"/>
          <p:cNvPicPr preferRelativeResize="0"/>
          <p:nvPr/>
        </p:nvPicPr>
        <p:blipFill>
          <a:blip r:embed="rId4">
            <a:alphaModFix/>
          </a:blip>
          <a:stretch>
            <a:fillRect/>
          </a:stretch>
        </p:blipFill>
        <p:spPr>
          <a:xfrm>
            <a:off x="4705200" y="361925"/>
            <a:ext cx="1955425" cy="1955425"/>
          </a:xfrm>
          <a:prstGeom prst="rect">
            <a:avLst/>
          </a:prstGeom>
          <a:noFill/>
          <a:ln>
            <a:noFill/>
          </a:ln>
        </p:spPr>
      </p:pic>
      <p:pic>
        <p:nvPicPr>
          <p:cNvPr id="182" name="Google Shape;182;p34"/>
          <p:cNvPicPr preferRelativeResize="0"/>
          <p:nvPr/>
        </p:nvPicPr>
        <p:blipFill>
          <a:blip r:embed="rId5">
            <a:alphaModFix/>
          </a:blip>
          <a:stretch>
            <a:fillRect/>
          </a:stretch>
        </p:blipFill>
        <p:spPr>
          <a:xfrm>
            <a:off x="4705200" y="2762520"/>
            <a:ext cx="4127025" cy="1253230"/>
          </a:xfrm>
          <a:prstGeom prst="rect">
            <a:avLst/>
          </a:prstGeom>
          <a:noFill/>
          <a:ln>
            <a:noFill/>
          </a:ln>
        </p:spPr>
      </p:pic>
      <p:sp>
        <p:nvSpPr>
          <p:cNvPr id="183" name="Google Shape;183;p34"/>
          <p:cNvSpPr txBox="1"/>
          <p:nvPr/>
        </p:nvSpPr>
        <p:spPr>
          <a:xfrm>
            <a:off x="341200" y="2109750"/>
            <a:ext cx="4084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800">
                <a:solidFill>
                  <a:srgbClr val="666666"/>
                </a:solidFill>
                <a:latin typeface="Roboto"/>
                <a:ea typeface="Roboto"/>
                <a:cs typeface="Roboto"/>
                <a:sym typeface="Roboto"/>
              </a:rPr>
              <a:t>5.	Get a pixel from the cells</a:t>
            </a:r>
            <a:endParaRPr>
              <a:latin typeface="Proxima Nova"/>
              <a:ea typeface="Proxima Nova"/>
              <a:cs typeface="Proxima Nova"/>
              <a:sym typeface="Proxima Nova"/>
            </a:endParaRPr>
          </a:p>
        </p:txBody>
      </p:sp>
      <p:sp>
        <p:nvSpPr>
          <p:cNvPr id="184" name="Google Shape;184;p34"/>
          <p:cNvSpPr txBox="1"/>
          <p:nvPr/>
        </p:nvSpPr>
        <p:spPr>
          <a:xfrm>
            <a:off x="341200" y="3525150"/>
            <a:ext cx="4084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800">
                <a:solidFill>
                  <a:srgbClr val="666666"/>
                </a:solidFill>
                <a:latin typeface="Roboto"/>
                <a:ea typeface="Roboto"/>
                <a:cs typeface="Roboto"/>
                <a:sym typeface="Roboto"/>
              </a:rPr>
              <a:t>6.	Build the matrix</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Dataset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t>Dataset: how to find cubes</a:t>
            </a:r>
            <a:endParaRPr sz="3600"/>
          </a:p>
        </p:txBody>
      </p:sp>
      <p:sp>
        <p:nvSpPr>
          <p:cNvPr id="195" name="Google Shape;195;p36"/>
          <p:cNvSpPr txBox="1"/>
          <p:nvPr>
            <p:ph idx="1" type="body"/>
          </p:nvPr>
        </p:nvSpPr>
        <p:spPr>
          <a:xfrm>
            <a:off x="311700" y="1243975"/>
            <a:ext cx="186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2400"/>
              <a:t>Depth-First?</a:t>
            </a:r>
            <a:endParaRPr sz="2400"/>
          </a:p>
        </p:txBody>
      </p:sp>
      <p:pic>
        <p:nvPicPr>
          <p:cNvPr id="196" name="Google Shape;196;p36"/>
          <p:cNvPicPr preferRelativeResize="0"/>
          <p:nvPr/>
        </p:nvPicPr>
        <p:blipFill>
          <a:blip r:embed="rId3">
            <a:alphaModFix/>
          </a:blip>
          <a:stretch>
            <a:fillRect/>
          </a:stretch>
        </p:blipFill>
        <p:spPr>
          <a:xfrm>
            <a:off x="311700" y="2443625"/>
            <a:ext cx="2198825" cy="1643924"/>
          </a:xfrm>
          <a:prstGeom prst="rect">
            <a:avLst/>
          </a:prstGeom>
          <a:noFill/>
          <a:ln>
            <a:noFill/>
          </a:ln>
        </p:spPr>
      </p:pic>
      <p:cxnSp>
        <p:nvCxnSpPr>
          <p:cNvPr id="197" name="Google Shape;197;p36"/>
          <p:cNvCxnSpPr>
            <a:stCxn id="196" idx="3"/>
            <a:endCxn id="198" idx="1"/>
          </p:cNvCxnSpPr>
          <p:nvPr/>
        </p:nvCxnSpPr>
        <p:spPr>
          <a:xfrm flipH="1" rot="10800000">
            <a:off x="2510525" y="2424687"/>
            <a:ext cx="635400" cy="840900"/>
          </a:xfrm>
          <a:prstGeom prst="straightConnector1">
            <a:avLst/>
          </a:prstGeom>
          <a:noFill/>
          <a:ln cap="flat" cmpd="sng" w="9525">
            <a:solidFill>
              <a:schemeClr val="dk2"/>
            </a:solidFill>
            <a:prstDash val="solid"/>
            <a:round/>
            <a:headEnd len="med" w="med" type="none"/>
            <a:tailEnd len="med" w="med" type="triangle"/>
          </a:ln>
        </p:spPr>
      </p:cxnSp>
      <p:pic>
        <p:nvPicPr>
          <p:cNvPr id="198" name="Google Shape;198;p36"/>
          <p:cNvPicPr preferRelativeResize="0"/>
          <p:nvPr/>
        </p:nvPicPr>
        <p:blipFill rotWithShape="1">
          <a:blip r:embed="rId4">
            <a:alphaModFix/>
          </a:blip>
          <a:srcRect b="0" l="0" r="0" t="0"/>
          <a:stretch/>
        </p:blipFill>
        <p:spPr>
          <a:xfrm>
            <a:off x="3145925" y="1602863"/>
            <a:ext cx="2198825" cy="1643924"/>
          </a:xfrm>
          <a:prstGeom prst="rect">
            <a:avLst/>
          </a:prstGeom>
          <a:noFill/>
          <a:ln>
            <a:noFill/>
          </a:ln>
        </p:spPr>
      </p:pic>
      <p:cxnSp>
        <p:nvCxnSpPr>
          <p:cNvPr id="199" name="Google Shape;199;p36"/>
          <p:cNvCxnSpPr/>
          <p:nvPr/>
        </p:nvCxnSpPr>
        <p:spPr>
          <a:xfrm flipH="1" rot="10800000">
            <a:off x="5344750" y="2422287"/>
            <a:ext cx="635400" cy="5100"/>
          </a:xfrm>
          <a:prstGeom prst="straightConnector1">
            <a:avLst/>
          </a:prstGeom>
          <a:noFill/>
          <a:ln cap="flat" cmpd="sng" w="9525">
            <a:solidFill>
              <a:schemeClr val="dk2"/>
            </a:solidFill>
            <a:prstDash val="solid"/>
            <a:round/>
            <a:headEnd len="med" w="med" type="none"/>
            <a:tailEnd len="med" w="med" type="triangle"/>
          </a:ln>
        </p:spPr>
      </p:cxnSp>
      <p:pic>
        <p:nvPicPr>
          <p:cNvPr id="200" name="Google Shape;200;p36"/>
          <p:cNvPicPr preferRelativeResize="0"/>
          <p:nvPr/>
        </p:nvPicPr>
        <p:blipFill rotWithShape="1">
          <a:blip r:embed="rId5">
            <a:alphaModFix/>
          </a:blip>
          <a:srcRect b="0" l="0" r="0" t="0"/>
          <a:stretch/>
        </p:blipFill>
        <p:spPr>
          <a:xfrm>
            <a:off x="5980150" y="1602863"/>
            <a:ext cx="2198825" cy="1643924"/>
          </a:xfrm>
          <a:prstGeom prst="rect">
            <a:avLst/>
          </a:prstGeom>
          <a:noFill/>
          <a:ln>
            <a:noFill/>
          </a:ln>
        </p:spPr>
      </p:pic>
      <p:pic>
        <p:nvPicPr>
          <p:cNvPr id="201" name="Google Shape;201;p36"/>
          <p:cNvPicPr preferRelativeResize="0"/>
          <p:nvPr/>
        </p:nvPicPr>
        <p:blipFill>
          <a:blip r:embed="rId6">
            <a:alphaModFix/>
          </a:blip>
          <a:stretch>
            <a:fillRect/>
          </a:stretch>
        </p:blipFill>
        <p:spPr>
          <a:xfrm>
            <a:off x="7138376" y="142002"/>
            <a:ext cx="1869600" cy="1868549"/>
          </a:xfrm>
          <a:prstGeom prst="rect">
            <a:avLst/>
          </a:prstGeom>
          <a:noFill/>
          <a:ln>
            <a:noFill/>
          </a:ln>
        </p:spPr>
      </p:pic>
      <p:pic>
        <p:nvPicPr>
          <p:cNvPr id="202" name="Google Shape;202;p36"/>
          <p:cNvPicPr preferRelativeResize="0"/>
          <p:nvPr/>
        </p:nvPicPr>
        <p:blipFill rotWithShape="1">
          <a:blip r:embed="rId7">
            <a:alphaModFix/>
          </a:blip>
          <a:srcRect b="189" l="0" r="0" t="179"/>
          <a:stretch/>
        </p:blipFill>
        <p:spPr>
          <a:xfrm>
            <a:off x="3145925" y="3360963"/>
            <a:ext cx="2198825" cy="1643924"/>
          </a:xfrm>
          <a:prstGeom prst="rect">
            <a:avLst/>
          </a:prstGeom>
          <a:noFill/>
          <a:ln>
            <a:noFill/>
          </a:ln>
        </p:spPr>
      </p:pic>
      <p:cxnSp>
        <p:nvCxnSpPr>
          <p:cNvPr id="203" name="Google Shape;203;p36"/>
          <p:cNvCxnSpPr/>
          <p:nvPr/>
        </p:nvCxnSpPr>
        <p:spPr>
          <a:xfrm flipH="1" rot="10800000">
            <a:off x="5344750" y="4180387"/>
            <a:ext cx="635400" cy="51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36"/>
          <p:cNvCxnSpPr>
            <a:stCxn id="196" idx="3"/>
            <a:endCxn id="202" idx="1"/>
          </p:cNvCxnSpPr>
          <p:nvPr/>
        </p:nvCxnSpPr>
        <p:spPr>
          <a:xfrm>
            <a:off x="2510525" y="3265587"/>
            <a:ext cx="635400" cy="917400"/>
          </a:xfrm>
          <a:prstGeom prst="straightConnector1">
            <a:avLst/>
          </a:prstGeom>
          <a:noFill/>
          <a:ln cap="flat" cmpd="sng" w="9525">
            <a:solidFill>
              <a:schemeClr val="dk2"/>
            </a:solidFill>
            <a:prstDash val="solid"/>
            <a:round/>
            <a:headEnd len="med" w="med" type="none"/>
            <a:tailEnd len="med" w="med" type="triangle"/>
          </a:ln>
        </p:spPr>
      </p:cxnSp>
      <p:pic>
        <p:nvPicPr>
          <p:cNvPr id="205" name="Google Shape;205;p36"/>
          <p:cNvPicPr preferRelativeResize="0"/>
          <p:nvPr/>
        </p:nvPicPr>
        <p:blipFill rotWithShape="1">
          <a:blip r:embed="rId5">
            <a:alphaModFix/>
          </a:blip>
          <a:srcRect b="0" l="0" r="0" t="0"/>
          <a:stretch/>
        </p:blipFill>
        <p:spPr>
          <a:xfrm>
            <a:off x="5980150" y="3360963"/>
            <a:ext cx="2198825" cy="1643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4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t>Dataset: don’t use DFS</a:t>
            </a:r>
            <a:endParaRPr sz="3600">
              <a:solidFill>
                <a:schemeClr val="dk2"/>
              </a:solidFill>
            </a:endParaRPr>
          </a:p>
        </p:txBody>
      </p:sp>
      <p:sp>
        <p:nvSpPr>
          <p:cNvPr id="211" name="Google Shape;211;p37"/>
          <p:cNvSpPr txBox="1"/>
          <p:nvPr>
            <p:ph idx="1" type="body"/>
          </p:nvPr>
        </p:nvSpPr>
        <p:spPr>
          <a:xfrm>
            <a:off x="311700" y="1212325"/>
            <a:ext cx="326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2400"/>
              <a:t>But why?</a:t>
            </a:r>
            <a:endParaRPr sz="2400"/>
          </a:p>
        </p:txBody>
      </p:sp>
      <p:pic>
        <p:nvPicPr>
          <p:cNvPr id="212" name="Google Shape;212;p37"/>
          <p:cNvPicPr preferRelativeResize="0"/>
          <p:nvPr/>
        </p:nvPicPr>
        <p:blipFill>
          <a:blip r:embed="rId3">
            <a:alphaModFix/>
          </a:blip>
          <a:stretch>
            <a:fillRect/>
          </a:stretch>
        </p:blipFill>
        <p:spPr>
          <a:xfrm>
            <a:off x="4158338" y="1212325"/>
            <a:ext cx="827325" cy="841725"/>
          </a:xfrm>
          <a:prstGeom prst="rect">
            <a:avLst/>
          </a:prstGeom>
          <a:noFill/>
          <a:ln>
            <a:noFill/>
          </a:ln>
        </p:spPr>
      </p:pic>
      <p:sp>
        <p:nvSpPr>
          <p:cNvPr id="213" name="Google Shape;213;p37"/>
          <p:cNvSpPr txBox="1"/>
          <p:nvPr/>
        </p:nvSpPr>
        <p:spPr>
          <a:xfrm>
            <a:off x="3291200" y="1441788"/>
            <a:ext cx="951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roxima Nova"/>
                <a:ea typeface="Proxima Nova"/>
                <a:cs typeface="Proxima Nova"/>
                <a:sym typeface="Proxima Nova"/>
              </a:rPr>
              <a:t>Depth 0</a:t>
            </a:r>
            <a:endParaRPr>
              <a:latin typeface="Proxima Nova"/>
              <a:ea typeface="Proxima Nova"/>
              <a:cs typeface="Proxima Nova"/>
              <a:sym typeface="Proxima Nova"/>
            </a:endParaRPr>
          </a:p>
        </p:txBody>
      </p:sp>
      <p:pic>
        <p:nvPicPr>
          <p:cNvPr id="214" name="Google Shape;214;p37"/>
          <p:cNvPicPr preferRelativeResize="0"/>
          <p:nvPr/>
        </p:nvPicPr>
        <p:blipFill rotWithShape="1">
          <a:blip r:embed="rId4">
            <a:alphaModFix/>
          </a:blip>
          <a:srcRect b="9" l="0" r="0" t="9"/>
          <a:stretch/>
        </p:blipFill>
        <p:spPr>
          <a:xfrm>
            <a:off x="6744713" y="2150888"/>
            <a:ext cx="827325" cy="841725"/>
          </a:xfrm>
          <a:prstGeom prst="rect">
            <a:avLst/>
          </a:prstGeom>
          <a:noFill/>
          <a:ln>
            <a:noFill/>
          </a:ln>
        </p:spPr>
      </p:pic>
      <p:pic>
        <p:nvPicPr>
          <p:cNvPr id="215" name="Google Shape;215;p37"/>
          <p:cNvPicPr preferRelativeResize="0"/>
          <p:nvPr/>
        </p:nvPicPr>
        <p:blipFill rotWithShape="1">
          <a:blip r:embed="rId5">
            <a:alphaModFix/>
          </a:blip>
          <a:srcRect b="9" l="0" r="0" t="9"/>
          <a:stretch/>
        </p:blipFill>
        <p:spPr>
          <a:xfrm>
            <a:off x="1393863" y="2150888"/>
            <a:ext cx="827325" cy="841725"/>
          </a:xfrm>
          <a:prstGeom prst="rect">
            <a:avLst/>
          </a:prstGeom>
          <a:noFill/>
          <a:ln>
            <a:noFill/>
          </a:ln>
        </p:spPr>
      </p:pic>
      <p:sp>
        <p:nvSpPr>
          <p:cNvPr id="216" name="Google Shape;216;p37"/>
          <p:cNvSpPr txBox="1"/>
          <p:nvPr/>
        </p:nvSpPr>
        <p:spPr>
          <a:xfrm>
            <a:off x="343050" y="2371650"/>
            <a:ext cx="8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Depth 1</a:t>
            </a:r>
            <a:endParaRPr>
              <a:latin typeface="Proxima Nova"/>
              <a:ea typeface="Proxima Nova"/>
              <a:cs typeface="Proxima Nova"/>
              <a:sym typeface="Proxima Nova"/>
            </a:endParaRPr>
          </a:p>
        </p:txBody>
      </p:sp>
      <p:cxnSp>
        <p:nvCxnSpPr>
          <p:cNvPr id="217" name="Google Shape;217;p37"/>
          <p:cNvCxnSpPr>
            <a:stCxn id="212" idx="2"/>
            <a:endCxn id="215" idx="3"/>
          </p:cNvCxnSpPr>
          <p:nvPr/>
        </p:nvCxnSpPr>
        <p:spPr>
          <a:xfrm flipH="1">
            <a:off x="2221200" y="2054050"/>
            <a:ext cx="2350800" cy="5178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7"/>
          <p:cNvCxnSpPr>
            <a:stCxn id="212" idx="2"/>
            <a:endCxn id="214" idx="1"/>
          </p:cNvCxnSpPr>
          <p:nvPr/>
        </p:nvCxnSpPr>
        <p:spPr>
          <a:xfrm>
            <a:off x="4572000" y="2054050"/>
            <a:ext cx="2172600" cy="5178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37"/>
          <p:cNvSpPr txBox="1"/>
          <p:nvPr/>
        </p:nvSpPr>
        <p:spPr>
          <a:xfrm>
            <a:off x="311700" y="3856925"/>
            <a:ext cx="8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Depth N</a:t>
            </a:r>
            <a:endParaRPr>
              <a:latin typeface="Proxima Nova"/>
              <a:ea typeface="Proxima Nova"/>
              <a:cs typeface="Proxima Nova"/>
              <a:sym typeface="Proxima Nova"/>
            </a:endParaRPr>
          </a:p>
        </p:txBody>
      </p:sp>
      <p:pic>
        <p:nvPicPr>
          <p:cNvPr id="220" name="Google Shape;220;p37"/>
          <p:cNvPicPr preferRelativeResize="0"/>
          <p:nvPr/>
        </p:nvPicPr>
        <p:blipFill rotWithShape="1">
          <a:blip r:embed="rId4">
            <a:alphaModFix/>
          </a:blip>
          <a:srcRect b="9" l="0" r="0" t="9"/>
          <a:stretch/>
        </p:blipFill>
        <p:spPr>
          <a:xfrm>
            <a:off x="1393863" y="3636163"/>
            <a:ext cx="827325" cy="841725"/>
          </a:xfrm>
          <a:prstGeom prst="rect">
            <a:avLst/>
          </a:prstGeom>
          <a:noFill/>
          <a:ln>
            <a:noFill/>
          </a:ln>
        </p:spPr>
      </p:pic>
      <p:cxnSp>
        <p:nvCxnSpPr>
          <p:cNvPr id="221" name="Google Shape;221;p37"/>
          <p:cNvCxnSpPr>
            <a:stCxn id="215" idx="2"/>
            <a:endCxn id="220" idx="0"/>
          </p:cNvCxnSpPr>
          <p:nvPr/>
        </p:nvCxnSpPr>
        <p:spPr>
          <a:xfrm>
            <a:off x="1807525" y="2992612"/>
            <a:ext cx="0" cy="643500"/>
          </a:xfrm>
          <a:prstGeom prst="straightConnector1">
            <a:avLst/>
          </a:prstGeom>
          <a:noFill/>
          <a:ln cap="flat" cmpd="sng" w="9525">
            <a:solidFill>
              <a:schemeClr val="dk2"/>
            </a:solidFill>
            <a:prstDash val="dash"/>
            <a:round/>
            <a:headEnd len="med" w="med" type="none"/>
            <a:tailEnd len="med" w="med" type="triangle"/>
          </a:ln>
        </p:spPr>
      </p:cxnSp>
      <p:cxnSp>
        <p:nvCxnSpPr>
          <p:cNvPr id="222" name="Google Shape;222;p37"/>
          <p:cNvCxnSpPr/>
          <p:nvPr/>
        </p:nvCxnSpPr>
        <p:spPr>
          <a:xfrm flipH="1" rot="10800000">
            <a:off x="5869150" y="2891825"/>
            <a:ext cx="768300" cy="651000"/>
          </a:xfrm>
          <a:prstGeom prst="straightConnector1">
            <a:avLst/>
          </a:prstGeom>
          <a:noFill/>
          <a:ln cap="flat" cmpd="sng" w="9525">
            <a:solidFill>
              <a:schemeClr val="accent5"/>
            </a:solidFill>
            <a:prstDash val="solid"/>
            <a:round/>
            <a:headEnd len="med" w="med" type="none"/>
            <a:tailEnd len="med" w="med" type="triangle"/>
          </a:ln>
        </p:spPr>
      </p:cxnSp>
      <p:sp>
        <p:nvSpPr>
          <p:cNvPr id="223" name="Google Shape;223;p37"/>
          <p:cNvSpPr txBox="1"/>
          <p:nvPr/>
        </p:nvSpPr>
        <p:spPr>
          <a:xfrm>
            <a:off x="4033700" y="3455775"/>
            <a:ext cx="364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accent5"/>
                </a:solidFill>
                <a:latin typeface="Proxima Nova"/>
                <a:ea typeface="Proxima Nova"/>
                <a:cs typeface="Proxima Nova"/>
                <a:sym typeface="Proxima Nova"/>
              </a:rPr>
              <a:t>Using DFS, it’s already known at this point</a:t>
            </a:r>
            <a:endParaRPr>
              <a:solidFill>
                <a:schemeClr val="accent5"/>
              </a:solidFill>
              <a:latin typeface="Proxima Nova"/>
              <a:ea typeface="Proxima Nova"/>
              <a:cs typeface="Proxima Nova"/>
              <a:sym typeface="Proxima Nova"/>
            </a:endParaRPr>
          </a:p>
          <a:p>
            <a:pPr indent="0" lvl="0" marL="0" rtl="0" algn="l">
              <a:spcBef>
                <a:spcPts val="0"/>
              </a:spcBef>
              <a:spcAft>
                <a:spcPts val="0"/>
              </a:spcAft>
              <a:buNone/>
            </a:pPr>
            <a:r>
              <a:rPr lang="it">
                <a:solidFill>
                  <a:schemeClr val="accent5"/>
                </a:solidFill>
                <a:latin typeface="Proxima Nova"/>
                <a:ea typeface="Proxima Nova"/>
                <a:cs typeface="Proxima Nova"/>
                <a:sym typeface="Proxima Nova"/>
              </a:rPr>
              <a:t>but with a suboptimal path!</a:t>
            </a:r>
            <a:endParaRPr>
              <a:solidFill>
                <a:schemeClr val="accent5"/>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t>Dataset: how to find cubes, </a:t>
            </a:r>
            <a:r>
              <a:rPr lang="it" sz="3600">
                <a:solidFill>
                  <a:schemeClr val="dk2"/>
                </a:solidFill>
              </a:rPr>
              <a:t>the right way</a:t>
            </a:r>
            <a:endParaRPr sz="3600">
              <a:solidFill>
                <a:schemeClr val="dk2"/>
              </a:solidFill>
            </a:endParaRPr>
          </a:p>
        </p:txBody>
      </p:sp>
      <p:sp>
        <p:nvSpPr>
          <p:cNvPr id="229" name="Google Shape;229;p38"/>
          <p:cNvSpPr txBox="1"/>
          <p:nvPr>
            <p:ph idx="1" type="body"/>
          </p:nvPr>
        </p:nvSpPr>
        <p:spPr>
          <a:xfrm>
            <a:off x="311700" y="1212325"/>
            <a:ext cx="21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2400"/>
              <a:t>Breadth-First!</a:t>
            </a:r>
            <a:endParaRPr sz="2400"/>
          </a:p>
        </p:txBody>
      </p:sp>
      <p:pic>
        <p:nvPicPr>
          <p:cNvPr id="230" name="Google Shape;230;p38"/>
          <p:cNvPicPr preferRelativeResize="0"/>
          <p:nvPr/>
        </p:nvPicPr>
        <p:blipFill>
          <a:blip r:embed="rId3">
            <a:alphaModFix/>
          </a:blip>
          <a:stretch>
            <a:fillRect/>
          </a:stretch>
        </p:blipFill>
        <p:spPr>
          <a:xfrm>
            <a:off x="588675" y="2383525"/>
            <a:ext cx="960875" cy="986050"/>
          </a:xfrm>
          <a:prstGeom prst="rect">
            <a:avLst/>
          </a:prstGeom>
          <a:noFill/>
          <a:ln>
            <a:noFill/>
          </a:ln>
        </p:spPr>
      </p:pic>
      <p:sp>
        <p:nvSpPr>
          <p:cNvPr id="231" name="Google Shape;231;p38"/>
          <p:cNvSpPr txBox="1"/>
          <p:nvPr/>
        </p:nvSpPr>
        <p:spPr>
          <a:xfrm>
            <a:off x="788350" y="3657275"/>
            <a:ext cx="6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Step 1</a:t>
            </a:r>
            <a:endParaRPr>
              <a:latin typeface="Proxima Nova"/>
              <a:ea typeface="Proxima Nova"/>
              <a:cs typeface="Proxima Nova"/>
              <a:sym typeface="Proxima Nova"/>
            </a:endParaRPr>
          </a:p>
        </p:txBody>
      </p:sp>
      <p:pic>
        <p:nvPicPr>
          <p:cNvPr id="232" name="Google Shape;232;p38"/>
          <p:cNvPicPr preferRelativeResize="0"/>
          <p:nvPr/>
        </p:nvPicPr>
        <p:blipFill rotWithShape="1">
          <a:blip r:embed="rId4">
            <a:alphaModFix/>
          </a:blip>
          <a:srcRect b="64881" l="0" r="41588" t="0"/>
          <a:stretch/>
        </p:blipFill>
        <p:spPr>
          <a:xfrm>
            <a:off x="2922876" y="1919525"/>
            <a:ext cx="1323375" cy="2487823"/>
          </a:xfrm>
          <a:prstGeom prst="rect">
            <a:avLst/>
          </a:prstGeom>
          <a:noFill/>
          <a:ln>
            <a:noFill/>
          </a:ln>
        </p:spPr>
      </p:pic>
      <p:sp>
        <p:nvSpPr>
          <p:cNvPr id="233" name="Google Shape;233;p38"/>
          <p:cNvSpPr txBox="1"/>
          <p:nvPr/>
        </p:nvSpPr>
        <p:spPr>
          <a:xfrm>
            <a:off x="3337150" y="3129125"/>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34" name="Google Shape;234;p38"/>
          <p:cNvSpPr txBox="1"/>
          <p:nvPr/>
        </p:nvSpPr>
        <p:spPr>
          <a:xfrm>
            <a:off x="3259226" y="4552125"/>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Step 2</a:t>
            </a:r>
            <a:endParaRPr>
              <a:latin typeface="Proxima Nova"/>
              <a:ea typeface="Proxima Nova"/>
              <a:cs typeface="Proxima Nova"/>
              <a:sym typeface="Proxima Nova"/>
            </a:endParaRPr>
          </a:p>
        </p:txBody>
      </p:sp>
      <p:cxnSp>
        <p:nvCxnSpPr>
          <p:cNvPr id="235" name="Google Shape;235;p38"/>
          <p:cNvCxnSpPr>
            <a:stCxn id="230" idx="3"/>
          </p:cNvCxnSpPr>
          <p:nvPr/>
        </p:nvCxnSpPr>
        <p:spPr>
          <a:xfrm flipH="1" rot="10800000">
            <a:off x="1549550" y="2425050"/>
            <a:ext cx="1297800" cy="4515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38"/>
          <p:cNvCxnSpPr>
            <a:stCxn id="230" idx="3"/>
            <a:endCxn id="232" idx="1"/>
          </p:cNvCxnSpPr>
          <p:nvPr/>
        </p:nvCxnSpPr>
        <p:spPr>
          <a:xfrm>
            <a:off x="1549550" y="2876550"/>
            <a:ext cx="1373400" cy="2868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8"/>
          <p:cNvCxnSpPr>
            <a:stCxn id="230" idx="3"/>
          </p:cNvCxnSpPr>
          <p:nvPr/>
        </p:nvCxnSpPr>
        <p:spPr>
          <a:xfrm>
            <a:off x="1549550" y="2876550"/>
            <a:ext cx="1343700" cy="1148100"/>
          </a:xfrm>
          <a:prstGeom prst="straightConnector1">
            <a:avLst/>
          </a:prstGeom>
          <a:noFill/>
          <a:ln cap="flat" cmpd="sng" w="9525">
            <a:solidFill>
              <a:schemeClr val="dk2"/>
            </a:solidFill>
            <a:prstDash val="solid"/>
            <a:round/>
            <a:headEnd len="med" w="med" type="none"/>
            <a:tailEnd len="med" w="med" type="triangle"/>
          </a:ln>
        </p:spPr>
      </p:cxnSp>
      <p:pic>
        <p:nvPicPr>
          <p:cNvPr id="238" name="Google Shape;238;p38"/>
          <p:cNvPicPr preferRelativeResize="0"/>
          <p:nvPr/>
        </p:nvPicPr>
        <p:blipFill>
          <a:blip r:embed="rId5">
            <a:alphaModFix/>
          </a:blip>
          <a:stretch>
            <a:fillRect/>
          </a:stretch>
        </p:blipFill>
        <p:spPr>
          <a:xfrm>
            <a:off x="5619575" y="1649525"/>
            <a:ext cx="728400" cy="750668"/>
          </a:xfrm>
          <a:prstGeom prst="rect">
            <a:avLst/>
          </a:prstGeom>
          <a:noFill/>
          <a:ln>
            <a:noFill/>
          </a:ln>
        </p:spPr>
      </p:pic>
      <p:pic>
        <p:nvPicPr>
          <p:cNvPr id="239" name="Google Shape;239;p38"/>
          <p:cNvPicPr preferRelativeResize="0"/>
          <p:nvPr/>
        </p:nvPicPr>
        <p:blipFill rotWithShape="1">
          <a:blip r:embed="rId6">
            <a:alphaModFix/>
          </a:blip>
          <a:srcRect b="0" l="0" r="0" t="0"/>
          <a:stretch/>
        </p:blipFill>
        <p:spPr>
          <a:xfrm>
            <a:off x="7164325" y="1649525"/>
            <a:ext cx="728400" cy="750668"/>
          </a:xfrm>
          <a:prstGeom prst="rect">
            <a:avLst/>
          </a:prstGeom>
          <a:noFill/>
          <a:ln>
            <a:noFill/>
          </a:ln>
        </p:spPr>
      </p:pic>
      <p:pic>
        <p:nvPicPr>
          <p:cNvPr id="240" name="Google Shape;240;p38"/>
          <p:cNvPicPr preferRelativeResize="0"/>
          <p:nvPr/>
        </p:nvPicPr>
        <p:blipFill rotWithShape="1">
          <a:blip r:embed="rId7">
            <a:alphaModFix/>
          </a:blip>
          <a:srcRect b="0" l="0" r="0" t="0"/>
          <a:stretch/>
        </p:blipFill>
        <p:spPr>
          <a:xfrm>
            <a:off x="5619575" y="3360275"/>
            <a:ext cx="728400" cy="750668"/>
          </a:xfrm>
          <a:prstGeom prst="rect">
            <a:avLst/>
          </a:prstGeom>
          <a:noFill/>
          <a:ln>
            <a:noFill/>
          </a:ln>
        </p:spPr>
      </p:pic>
      <p:pic>
        <p:nvPicPr>
          <p:cNvPr id="241" name="Google Shape;241;p38"/>
          <p:cNvPicPr preferRelativeResize="0"/>
          <p:nvPr/>
        </p:nvPicPr>
        <p:blipFill rotWithShape="1">
          <a:blip r:embed="rId8">
            <a:alphaModFix/>
          </a:blip>
          <a:srcRect b="0" l="0" r="0" t="0"/>
          <a:stretch/>
        </p:blipFill>
        <p:spPr>
          <a:xfrm>
            <a:off x="7164325" y="3360275"/>
            <a:ext cx="728400" cy="750668"/>
          </a:xfrm>
          <a:prstGeom prst="rect">
            <a:avLst/>
          </a:prstGeom>
          <a:noFill/>
          <a:ln>
            <a:noFill/>
          </a:ln>
        </p:spPr>
      </p:pic>
      <p:cxnSp>
        <p:nvCxnSpPr>
          <p:cNvPr id="242" name="Google Shape;242;p38"/>
          <p:cNvCxnSpPr>
            <a:stCxn id="232" idx="3"/>
            <a:endCxn id="238" idx="1"/>
          </p:cNvCxnSpPr>
          <p:nvPr/>
        </p:nvCxnSpPr>
        <p:spPr>
          <a:xfrm flipH="1" rot="10800000">
            <a:off x="4246251" y="2024937"/>
            <a:ext cx="1373400" cy="11385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38"/>
          <p:cNvCxnSpPr>
            <a:stCxn id="232" idx="3"/>
          </p:cNvCxnSpPr>
          <p:nvPr/>
        </p:nvCxnSpPr>
        <p:spPr>
          <a:xfrm flipH="1" rot="10800000">
            <a:off x="4246251" y="2922537"/>
            <a:ext cx="1348800" cy="2409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38"/>
          <p:cNvCxnSpPr>
            <a:stCxn id="232" idx="3"/>
            <a:endCxn id="240" idx="1"/>
          </p:cNvCxnSpPr>
          <p:nvPr/>
        </p:nvCxnSpPr>
        <p:spPr>
          <a:xfrm>
            <a:off x="4246251" y="3163437"/>
            <a:ext cx="1373400" cy="5721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38"/>
          <p:cNvSpPr txBox="1"/>
          <p:nvPr/>
        </p:nvSpPr>
        <p:spPr>
          <a:xfrm>
            <a:off x="6583950" y="1824763"/>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46" name="Google Shape;246;p38"/>
          <p:cNvSpPr txBox="1"/>
          <p:nvPr/>
        </p:nvSpPr>
        <p:spPr>
          <a:xfrm>
            <a:off x="7356325" y="2680125"/>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47" name="Google Shape;247;p38"/>
          <p:cNvSpPr txBox="1"/>
          <p:nvPr/>
        </p:nvSpPr>
        <p:spPr>
          <a:xfrm>
            <a:off x="5811575" y="2680125"/>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48" name="Google Shape;248;p38"/>
          <p:cNvSpPr txBox="1"/>
          <p:nvPr/>
        </p:nvSpPr>
        <p:spPr>
          <a:xfrm>
            <a:off x="6583950" y="3535500"/>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49" name="Google Shape;249;p38"/>
          <p:cNvSpPr txBox="1"/>
          <p:nvPr/>
        </p:nvSpPr>
        <p:spPr>
          <a:xfrm>
            <a:off x="6583950" y="2727213"/>
            <a:ext cx="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50" name="Google Shape;250;p38"/>
          <p:cNvSpPr txBox="1"/>
          <p:nvPr/>
        </p:nvSpPr>
        <p:spPr>
          <a:xfrm>
            <a:off x="6391951" y="4552125"/>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Step 8</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t>Dataset: how to find cubes, </a:t>
            </a:r>
            <a:r>
              <a:rPr lang="it" sz="3600">
                <a:solidFill>
                  <a:schemeClr val="dk2"/>
                </a:solidFill>
              </a:rPr>
              <a:t>the right way</a:t>
            </a:r>
            <a:endParaRPr sz="3600">
              <a:solidFill>
                <a:schemeClr val="dk2"/>
              </a:solidFill>
            </a:endParaRPr>
          </a:p>
        </p:txBody>
      </p:sp>
      <p:sp>
        <p:nvSpPr>
          <p:cNvPr id="256" name="Google Shape;256;p39"/>
          <p:cNvSpPr txBox="1"/>
          <p:nvPr>
            <p:ph idx="1" type="body"/>
          </p:nvPr>
        </p:nvSpPr>
        <p:spPr>
          <a:xfrm>
            <a:off x="311700" y="1212325"/>
            <a:ext cx="21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2400"/>
              <a:t>Breadth-First!</a:t>
            </a:r>
            <a:endParaRPr sz="2400"/>
          </a:p>
        </p:txBody>
      </p:sp>
      <p:pic>
        <p:nvPicPr>
          <p:cNvPr id="257" name="Google Shape;257;p39"/>
          <p:cNvPicPr preferRelativeResize="0"/>
          <p:nvPr/>
        </p:nvPicPr>
        <p:blipFill>
          <a:blip r:embed="rId3">
            <a:alphaModFix/>
          </a:blip>
          <a:stretch>
            <a:fillRect/>
          </a:stretch>
        </p:blipFill>
        <p:spPr>
          <a:xfrm>
            <a:off x="1161118" y="2161525"/>
            <a:ext cx="6821775" cy="1744125"/>
          </a:xfrm>
          <a:prstGeom prst="rect">
            <a:avLst/>
          </a:prstGeom>
          <a:noFill/>
          <a:ln>
            <a:noFill/>
          </a:ln>
        </p:spPr>
      </p:pic>
      <p:sp>
        <p:nvSpPr>
          <p:cNvPr id="258" name="Google Shape;258;p39"/>
          <p:cNvSpPr txBox="1"/>
          <p:nvPr/>
        </p:nvSpPr>
        <p:spPr>
          <a:xfrm>
            <a:off x="4011750" y="4332500"/>
            <a:ext cx="11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Proxima Nova"/>
                <a:ea typeface="Proxima Nova"/>
                <a:cs typeface="Proxima Nova"/>
                <a:sym typeface="Proxima Nova"/>
              </a:rPr>
              <a:t>In a nutshell</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3x3 Cubes Dataset</a:t>
            </a:r>
            <a:endParaRPr/>
          </a:p>
        </p:txBody>
      </p:sp>
      <p:sp>
        <p:nvSpPr>
          <p:cNvPr id="264" name="Google Shape;264;p4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Used as a solver map for cubes recognized with OpenCV</a:t>
            </a:r>
            <a:endParaRPr/>
          </a:p>
          <a:p>
            <a:pPr indent="0" lvl="0" marL="0" rtl="0" algn="ctr">
              <a:spcBef>
                <a:spcPts val="0"/>
              </a:spcBef>
              <a:spcAft>
                <a:spcPts val="0"/>
              </a:spcAft>
              <a:buNone/>
            </a:pPr>
            <a:r>
              <a:rPr lang="it"/>
              <a:t>≈ 86 million cubes</a:t>
            </a:r>
            <a:endParaRPr/>
          </a:p>
          <a:p>
            <a:pPr indent="0" lvl="0" marL="0" rtl="0" algn="ctr">
              <a:spcBef>
                <a:spcPts val="0"/>
              </a:spcBef>
              <a:spcAft>
                <a:spcPts val="0"/>
              </a:spcAft>
              <a:buNone/>
            </a:pPr>
            <a:r>
              <a:rPr lang="it"/>
              <a:t>&gt; 2GB on disk</a:t>
            </a:r>
            <a:endParaRPr/>
          </a:p>
        </p:txBody>
      </p:sp>
      <p:sp>
        <p:nvSpPr>
          <p:cNvPr id="265" name="Google Shape;265;p40"/>
          <p:cNvSpPr txBox="1"/>
          <p:nvPr>
            <p:ph idx="2" type="body"/>
          </p:nvPr>
        </p:nvSpPr>
        <p:spPr>
          <a:xfrm>
            <a:off x="4939500" y="724200"/>
            <a:ext cx="3837000" cy="1389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it"/>
              <a:t>We use the same optimized encoding of cubes in memory</a:t>
            </a:r>
            <a:endParaRPr/>
          </a:p>
        </p:txBody>
      </p:sp>
      <p:pic>
        <p:nvPicPr>
          <p:cNvPr id="266" name="Google Shape;266;p40"/>
          <p:cNvPicPr preferRelativeResize="0"/>
          <p:nvPr/>
        </p:nvPicPr>
        <p:blipFill>
          <a:blip r:embed="rId3">
            <a:alphaModFix/>
          </a:blip>
          <a:stretch>
            <a:fillRect/>
          </a:stretch>
        </p:blipFill>
        <p:spPr>
          <a:xfrm>
            <a:off x="4859600" y="2104400"/>
            <a:ext cx="4045201" cy="1227884"/>
          </a:xfrm>
          <a:prstGeom prst="rect">
            <a:avLst/>
          </a:prstGeom>
          <a:noFill/>
          <a:ln>
            <a:noFill/>
          </a:ln>
        </p:spPr>
      </p:pic>
      <p:sp>
        <p:nvSpPr>
          <p:cNvPr id="267" name="Google Shape;267;p40"/>
          <p:cNvSpPr txBox="1"/>
          <p:nvPr/>
        </p:nvSpPr>
        <p:spPr>
          <a:xfrm>
            <a:off x="6040725" y="3587325"/>
            <a:ext cx="180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lt1"/>
                </a:solidFill>
                <a:latin typeface="Proxima Nova"/>
                <a:ea typeface="Proxima Nova"/>
                <a:cs typeface="Proxima Nova"/>
                <a:sym typeface="Proxima Nova"/>
              </a:rPr>
              <a:t>for each cube face</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it">
                <a:solidFill>
                  <a:schemeClr val="lt1"/>
                </a:solidFill>
                <a:latin typeface="Proxima Nova"/>
                <a:ea typeface="Proxima Nova"/>
                <a:cs typeface="Proxima Nova"/>
                <a:sym typeface="Proxima Nova"/>
              </a:rPr>
              <a:t>+ </a:t>
            </a:r>
            <a:r>
              <a:rPr lang="it">
                <a:solidFill>
                  <a:schemeClr val="lt1"/>
                </a:solidFill>
                <a:latin typeface="Proxima Nova"/>
                <a:ea typeface="Proxima Nova"/>
                <a:cs typeface="Proxima Nova"/>
                <a:sym typeface="Proxima Nova"/>
              </a:rPr>
              <a:t>1 char for the move</a:t>
            </a:r>
            <a:endParaRPr>
              <a:solidFill>
                <a:schemeClr val="lt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2x2 Cubes Dataset</a:t>
            </a:r>
            <a:endParaRPr/>
          </a:p>
        </p:txBody>
      </p:sp>
      <p:sp>
        <p:nvSpPr>
          <p:cNvPr id="273" name="Google Shape;273;p4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Used to train our AI model</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Always with 8 moves</a:t>
            </a:r>
            <a:endParaRPr/>
          </a:p>
          <a:p>
            <a:pPr indent="0" lvl="0" marL="0" rtl="0" algn="ctr">
              <a:spcBef>
                <a:spcPts val="0"/>
              </a:spcBef>
              <a:spcAft>
                <a:spcPts val="0"/>
              </a:spcAft>
              <a:buNone/>
            </a:pPr>
            <a:r>
              <a:rPr lang="it"/>
              <a:t>It’s just a ~250MB file!</a:t>
            </a:r>
            <a:endParaRPr/>
          </a:p>
        </p:txBody>
      </p:sp>
      <p:sp>
        <p:nvSpPr>
          <p:cNvPr id="274" name="Google Shape;274;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No need to use an optimized encoding</a:t>
            </a:r>
            <a:endParaRPr/>
          </a:p>
          <a:p>
            <a:pPr indent="0" lvl="0" marL="0" rtl="0" algn="ctr">
              <a:spcBef>
                <a:spcPts val="1600"/>
              </a:spcBef>
              <a:spcAft>
                <a:spcPts val="1600"/>
              </a:spcAft>
              <a:buNone/>
            </a:pPr>
            <a:r>
              <a:rPr lang="it"/>
              <a:t>Every cube is 24 Bytes + 1 char (move)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And it’s balanced!</a:t>
            </a:r>
            <a:endParaRPr/>
          </a:p>
        </p:txBody>
      </p:sp>
      <p:pic>
        <p:nvPicPr>
          <p:cNvPr id="280" name="Google Shape;280;p42"/>
          <p:cNvPicPr preferRelativeResize="0"/>
          <p:nvPr/>
        </p:nvPicPr>
        <p:blipFill>
          <a:blip r:embed="rId3">
            <a:alphaModFix/>
          </a:blip>
          <a:stretch>
            <a:fillRect/>
          </a:stretch>
        </p:blipFill>
        <p:spPr>
          <a:xfrm>
            <a:off x="2227975" y="976000"/>
            <a:ext cx="4688050" cy="3501900"/>
          </a:xfrm>
          <a:prstGeom prst="rect">
            <a:avLst/>
          </a:prstGeom>
          <a:noFill/>
          <a:ln>
            <a:noFill/>
          </a:ln>
        </p:spPr>
      </p:pic>
      <p:sp>
        <p:nvSpPr>
          <p:cNvPr id="281" name="Google Shape;281;p42"/>
          <p:cNvSpPr txBox="1"/>
          <p:nvPr/>
        </p:nvSpPr>
        <p:spPr>
          <a:xfrm>
            <a:off x="1824600" y="4477900"/>
            <a:ext cx="54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Proxima Nova"/>
                <a:ea typeface="Proxima Nova"/>
                <a:cs typeface="Proxima Nova"/>
                <a:sym typeface="Proxima Nova"/>
              </a:rPr>
              <a:t>Samples per class, where the class is the optimal move to perform</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AI Model and 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262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Project areas</a:t>
            </a:r>
            <a:endParaRPr/>
          </a:p>
        </p:txBody>
      </p:sp>
      <p:pic>
        <p:nvPicPr>
          <p:cNvPr id="114" name="Google Shape;114;p26"/>
          <p:cNvPicPr preferRelativeResize="0"/>
          <p:nvPr/>
        </p:nvPicPr>
        <p:blipFill>
          <a:blip r:embed="rId3">
            <a:alphaModFix/>
          </a:blip>
          <a:stretch>
            <a:fillRect/>
          </a:stretch>
        </p:blipFill>
        <p:spPr>
          <a:xfrm>
            <a:off x="1222225" y="1396375"/>
            <a:ext cx="2271050" cy="1926675"/>
          </a:xfrm>
          <a:prstGeom prst="rect">
            <a:avLst/>
          </a:prstGeom>
          <a:noFill/>
          <a:ln>
            <a:noFill/>
          </a:ln>
        </p:spPr>
      </p:pic>
      <p:pic>
        <p:nvPicPr>
          <p:cNvPr id="115" name="Google Shape;115;p26"/>
          <p:cNvPicPr preferRelativeResize="0"/>
          <p:nvPr/>
        </p:nvPicPr>
        <p:blipFill>
          <a:blip r:embed="rId4">
            <a:alphaModFix/>
          </a:blip>
          <a:stretch>
            <a:fillRect/>
          </a:stretch>
        </p:blipFill>
        <p:spPr>
          <a:xfrm>
            <a:off x="5671525" y="2149375"/>
            <a:ext cx="2330375" cy="2330375"/>
          </a:xfrm>
          <a:prstGeom prst="rect">
            <a:avLst/>
          </a:prstGeom>
          <a:noFill/>
          <a:ln>
            <a:noFill/>
          </a:ln>
        </p:spPr>
      </p:pic>
      <p:sp>
        <p:nvSpPr>
          <p:cNvPr id="116" name="Google Shape;116;p26"/>
          <p:cNvSpPr txBox="1"/>
          <p:nvPr/>
        </p:nvSpPr>
        <p:spPr>
          <a:xfrm>
            <a:off x="176100" y="3739325"/>
            <a:ext cx="44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Proxima Nova"/>
                <a:ea typeface="Proxima Nova"/>
                <a:cs typeface="Proxima Nova"/>
                <a:sym typeface="Proxima Nova"/>
              </a:rPr>
              <a:t>Real-world cubes recognition</a:t>
            </a:r>
            <a:endParaRPr>
              <a:latin typeface="Proxima Nova"/>
              <a:ea typeface="Proxima Nova"/>
              <a:cs typeface="Proxima Nova"/>
              <a:sym typeface="Proxima Nova"/>
            </a:endParaRPr>
          </a:p>
        </p:txBody>
      </p:sp>
      <p:sp>
        <p:nvSpPr>
          <p:cNvPr id="117" name="Google Shape;117;p26"/>
          <p:cNvSpPr txBox="1"/>
          <p:nvPr/>
        </p:nvSpPr>
        <p:spPr>
          <a:xfrm>
            <a:off x="4572000" y="1396375"/>
            <a:ext cx="44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Proxima Nova"/>
                <a:ea typeface="Proxima Nova"/>
                <a:cs typeface="Proxima Nova"/>
                <a:sym typeface="Proxima Nova"/>
              </a:rPr>
              <a:t>AI Move prediction</a:t>
            </a:r>
            <a:endParaRPr>
              <a:latin typeface="Proxima Nova"/>
              <a:ea typeface="Proxima Nova"/>
              <a:cs typeface="Proxima Nova"/>
              <a:sym typeface="Proxima Nova"/>
            </a:endParaRPr>
          </a:p>
        </p:txBody>
      </p:sp>
      <p:cxnSp>
        <p:nvCxnSpPr>
          <p:cNvPr id="118" name="Google Shape;118;p26"/>
          <p:cNvCxnSpPr/>
          <p:nvPr/>
        </p:nvCxnSpPr>
        <p:spPr>
          <a:xfrm>
            <a:off x="4572000" y="1017725"/>
            <a:ext cx="12900" cy="366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44"/>
          <p:cNvPicPr preferRelativeResize="0"/>
          <p:nvPr/>
        </p:nvPicPr>
        <p:blipFill rotWithShape="1">
          <a:blip r:embed="rId3">
            <a:alphaModFix/>
          </a:blip>
          <a:srcRect b="0" l="0" r="31010" t="0"/>
          <a:stretch/>
        </p:blipFill>
        <p:spPr>
          <a:xfrm>
            <a:off x="4572000" y="528638"/>
            <a:ext cx="3890150" cy="4086225"/>
          </a:xfrm>
          <a:prstGeom prst="rect">
            <a:avLst/>
          </a:prstGeom>
          <a:noFill/>
          <a:ln>
            <a:noFill/>
          </a:ln>
        </p:spPr>
      </p:pic>
      <p:sp>
        <p:nvSpPr>
          <p:cNvPr id="292" name="Google Shape;292;p44"/>
          <p:cNvSpPr txBox="1"/>
          <p:nvPr/>
        </p:nvSpPr>
        <p:spPr>
          <a:xfrm>
            <a:off x="6873875" y="894150"/>
            <a:ext cx="2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3" name="Google Shape;293;p44"/>
          <p:cNvSpPr txBox="1"/>
          <p:nvPr/>
        </p:nvSpPr>
        <p:spPr>
          <a:xfrm>
            <a:off x="881625" y="2371663"/>
            <a:ext cx="2556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latin typeface="Proxima Nova"/>
                <a:ea typeface="Proxima Nova"/>
                <a:cs typeface="Proxima Nova"/>
                <a:sym typeface="Proxima Nova"/>
              </a:rPr>
              <a:t>A model with memory.</a:t>
            </a:r>
            <a:endParaRPr sz="1500">
              <a:latin typeface="Proxima Nova"/>
              <a:ea typeface="Proxima Nova"/>
              <a:cs typeface="Proxima Nova"/>
              <a:sym typeface="Proxima Nova"/>
            </a:endParaRPr>
          </a:p>
        </p:txBody>
      </p:sp>
      <p:sp>
        <p:nvSpPr>
          <p:cNvPr id="294" name="Google Shape;29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LSTM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5"/>
          <p:cNvSpPr txBox="1"/>
          <p:nvPr/>
        </p:nvSpPr>
        <p:spPr>
          <a:xfrm>
            <a:off x="260800" y="335300"/>
            <a:ext cx="438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800">
                <a:latin typeface="Proxima Nova"/>
                <a:ea typeface="Proxima Nova"/>
                <a:cs typeface="Proxima Nova"/>
                <a:sym typeface="Proxima Nova"/>
              </a:rPr>
              <a:t>Dataset change: before</a:t>
            </a:r>
            <a:endParaRPr sz="2800">
              <a:latin typeface="Proxima Nova"/>
              <a:ea typeface="Proxima Nova"/>
              <a:cs typeface="Proxima Nova"/>
              <a:sym typeface="Proxima Nova"/>
            </a:endParaRPr>
          </a:p>
        </p:txBody>
      </p:sp>
      <p:pic>
        <p:nvPicPr>
          <p:cNvPr id="300" name="Google Shape;300;p45"/>
          <p:cNvPicPr preferRelativeResize="0"/>
          <p:nvPr/>
        </p:nvPicPr>
        <p:blipFill rotWithShape="1">
          <a:blip r:embed="rId3">
            <a:alphaModFix/>
          </a:blip>
          <a:srcRect b="0" l="0" r="0" t="0"/>
          <a:stretch/>
        </p:blipFill>
        <p:spPr>
          <a:xfrm>
            <a:off x="528939" y="1074950"/>
            <a:ext cx="2568425" cy="2820450"/>
          </a:xfrm>
          <a:prstGeom prst="rect">
            <a:avLst/>
          </a:prstGeom>
          <a:noFill/>
          <a:ln>
            <a:noFill/>
          </a:ln>
        </p:spPr>
      </p:pic>
      <p:sp>
        <p:nvSpPr>
          <p:cNvPr id="301" name="Google Shape;301;p45"/>
          <p:cNvSpPr txBox="1"/>
          <p:nvPr/>
        </p:nvSpPr>
        <p:spPr>
          <a:xfrm>
            <a:off x="4572000" y="2063850"/>
            <a:ext cx="108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5400">
                <a:latin typeface="Proxima Nova"/>
                <a:ea typeface="Proxima Nova"/>
                <a:cs typeface="Proxima Nova"/>
                <a:sym typeface="Proxima Nova"/>
              </a:rPr>
              <a:t>+</a:t>
            </a:r>
            <a:endParaRPr sz="6600">
              <a:latin typeface="Proxima Nova"/>
              <a:ea typeface="Proxima Nova"/>
              <a:cs typeface="Proxima Nova"/>
              <a:sym typeface="Proxima Nova"/>
            </a:endParaRPr>
          </a:p>
        </p:txBody>
      </p:sp>
      <p:sp>
        <p:nvSpPr>
          <p:cNvPr id="302" name="Google Shape;302;p45"/>
          <p:cNvSpPr txBox="1"/>
          <p:nvPr/>
        </p:nvSpPr>
        <p:spPr>
          <a:xfrm>
            <a:off x="6770375" y="2210100"/>
            <a:ext cx="1697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500">
                <a:latin typeface="Proxima Nova"/>
                <a:ea typeface="Proxima Nova"/>
                <a:cs typeface="Proxima Nova"/>
                <a:sym typeface="Proxima Nova"/>
              </a:rPr>
              <a:t>R</a:t>
            </a:r>
            <a:endParaRPr sz="3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46"/>
          <p:cNvSpPr txBox="1"/>
          <p:nvPr/>
        </p:nvSpPr>
        <p:spPr>
          <a:xfrm>
            <a:off x="260800" y="335300"/>
            <a:ext cx="310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000">
                <a:latin typeface="Proxima Nova"/>
                <a:ea typeface="Proxima Nova"/>
                <a:cs typeface="Proxima Nova"/>
                <a:sym typeface="Proxima Nova"/>
              </a:rPr>
              <a:t>…AFTER</a:t>
            </a:r>
            <a:endParaRPr sz="3000">
              <a:latin typeface="Proxima Nova"/>
              <a:ea typeface="Proxima Nova"/>
              <a:cs typeface="Proxima Nova"/>
              <a:sym typeface="Proxima Nova"/>
            </a:endParaRPr>
          </a:p>
        </p:txBody>
      </p:sp>
      <p:pic>
        <p:nvPicPr>
          <p:cNvPr id="308" name="Google Shape;308;p46"/>
          <p:cNvPicPr preferRelativeResize="0"/>
          <p:nvPr/>
        </p:nvPicPr>
        <p:blipFill rotWithShape="1">
          <a:blip r:embed="rId3">
            <a:alphaModFix/>
          </a:blip>
          <a:srcRect b="0" l="0" r="0" t="0"/>
          <a:stretch/>
        </p:blipFill>
        <p:spPr>
          <a:xfrm>
            <a:off x="342650" y="1153150"/>
            <a:ext cx="1762325" cy="1935275"/>
          </a:xfrm>
          <a:prstGeom prst="rect">
            <a:avLst/>
          </a:prstGeom>
          <a:noFill/>
          <a:ln>
            <a:noFill/>
          </a:ln>
        </p:spPr>
      </p:pic>
      <p:pic>
        <p:nvPicPr>
          <p:cNvPr id="309" name="Google Shape;309;p46"/>
          <p:cNvPicPr preferRelativeResize="0"/>
          <p:nvPr/>
        </p:nvPicPr>
        <p:blipFill rotWithShape="1">
          <a:blip r:embed="rId3">
            <a:alphaModFix/>
          </a:blip>
          <a:srcRect b="0" l="0" r="0" t="0"/>
          <a:stretch/>
        </p:blipFill>
        <p:spPr>
          <a:xfrm>
            <a:off x="2419975" y="1153150"/>
            <a:ext cx="1762325" cy="1935275"/>
          </a:xfrm>
          <a:prstGeom prst="rect">
            <a:avLst/>
          </a:prstGeom>
          <a:noFill/>
          <a:ln>
            <a:noFill/>
          </a:ln>
        </p:spPr>
      </p:pic>
      <p:pic>
        <p:nvPicPr>
          <p:cNvPr id="310" name="Google Shape;310;p46"/>
          <p:cNvPicPr preferRelativeResize="0"/>
          <p:nvPr/>
        </p:nvPicPr>
        <p:blipFill rotWithShape="1">
          <a:blip r:embed="rId3">
            <a:alphaModFix/>
          </a:blip>
          <a:srcRect b="0" l="0" r="0" t="0"/>
          <a:stretch/>
        </p:blipFill>
        <p:spPr>
          <a:xfrm>
            <a:off x="342650" y="3088425"/>
            <a:ext cx="1762325" cy="1935275"/>
          </a:xfrm>
          <a:prstGeom prst="rect">
            <a:avLst/>
          </a:prstGeom>
          <a:noFill/>
          <a:ln>
            <a:noFill/>
          </a:ln>
        </p:spPr>
      </p:pic>
      <p:pic>
        <p:nvPicPr>
          <p:cNvPr id="311" name="Google Shape;311;p46"/>
          <p:cNvPicPr preferRelativeResize="0"/>
          <p:nvPr/>
        </p:nvPicPr>
        <p:blipFill rotWithShape="1">
          <a:blip r:embed="rId3">
            <a:alphaModFix/>
          </a:blip>
          <a:srcRect b="0" l="0" r="0" t="0"/>
          <a:stretch/>
        </p:blipFill>
        <p:spPr>
          <a:xfrm>
            <a:off x="2507450" y="3088425"/>
            <a:ext cx="1762325" cy="1935275"/>
          </a:xfrm>
          <a:prstGeom prst="rect">
            <a:avLst/>
          </a:prstGeom>
          <a:noFill/>
          <a:ln>
            <a:noFill/>
          </a:ln>
        </p:spPr>
      </p:pic>
      <p:sp>
        <p:nvSpPr>
          <p:cNvPr id="312" name="Google Shape;312;p46"/>
          <p:cNvSpPr txBox="1"/>
          <p:nvPr/>
        </p:nvSpPr>
        <p:spPr>
          <a:xfrm>
            <a:off x="5383600" y="2487925"/>
            <a:ext cx="95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5400">
                <a:latin typeface="Proxima Nova"/>
                <a:ea typeface="Proxima Nova"/>
                <a:cs typeface="Proxima Nova"/>
                <a:sym typeface="Proxima Nova"/>
              </a:rPr>
              <a:t>+</a:t>
            </a:r>
            <a:endParaRPr sz="5400">
              <a:latin typeface="Proxima Nova"/>
              <a:ea typeface="Proxima Nova"/>
              <a:cs typeface="Proxima Nova"/>
              <a:sym typeface="Proxima Nova"/>
            </a:endParaRPr>
          </a:p>
        </p:txBody>
      </p:sp>
      <p:sp>
        <p:nvSpPr>
          <p:cNvPr id="313" name="Google Shape;313;p46"/>
          <p:cNvSpPr txBox="1"/>
          <p:nvPr/>
        </p:nvSpPr>
        <p:spPr>
          <a:xfrm>
            <a:off x="7173975" y="2634175"/>
            <a:ext cx="1697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500">
                <a:latin typeface="Proxima Nova"/>
                <a:ea typeface="Proxima Nova"/>
                <a:cs typeface="Proxima Nova"/>
                <a:sym typeface="Proxima Nova"/>
              </a:rPr>
              <a:t>R</a:t>
            </a:r>
            <a:endParaRPr sz="3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pic>
        <p:nvPicPr>
          <p:cNvPr id="318" name="Google Shape;318;p47"/>
          <p:cNvPicPr preferRelativeResize="0"/>
          <p:nvPr/>
        </p:nvPicPr>
        <p:blipFill rotWithShape="1">
          <a:blip r:embed="rId3">
            <a:alphaModFix/>
          </a:blip>
          <a:srcRect b="3031" l="7679" r="8209" t="3988"/>
          <a:stretch/>
        </p:blipFill>
        <p:spPr>
          <a:xfrm>
            <a:off x="0" y="0"/>
            <a:ext cx="4135779" cy="5143500"/>
          </a:xfrm>
          <a:prstGeom prst="rect">
            <a:avLst/>
          </a:prstGeom>
          <a:noFill/>
          <a:ln>
            <a:noFill/>
          </a:ln>
        </p:spPr>
      </p:pic>
      <p:sp>
        <p:nvSpPr>
          <p:cNvPr id="319" name="Google Shape;319;p47"/>
          <p:cNvSpPr txBox="1"/>
          <p:nvPr/>
        </p:nvSpPr>
        <p:spPr>
          <a:xfrm>
            <a:off x="5362900" y="718225"/>
            <a:ext cx="28563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700">
                <a:latin typeface="Proxima Nova"/>
                <a:ea typeface="Proxima Nova"/>
                <a:cs typeface="Proxima Nova"/>
                <a:sym typeface="Proxima Nova"/>
              </a:rPr>
              <a:t>FIRST EXPERIMENT:</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t/>
            </a:r>
            <a:endParaRPr i="1" sz="1700">
              <a:latin typeface="Proxima Nova"/>
              <a:ea typeface="Proxima Nova"/>
              <a:cs typeface="Proxima Nova"/>
              <a:sym typeface="Proxima Nova"/>
            </a:endParaRPr>
          </a:p>
          <a:p>
            <a:pPr indent="0" lvl="0" marL="0" rtl="0" algn="l">
              <a:spcBef>
                <a:spcPts val="0"/>
              </a:spcBef>
              <a:spcAft>
                <a:spcPts val="0"/>
              </a:spcAft>
              <a:buNone/>
            </a:pPr>
            <a:r>
              <a:rPr lang="it" sz="1500">
                <a:latin typeface="Proxima Nova"/>
                <a:ea typeface="Proxima Nova"/>
                <a:cs typeface="Proxima Nova"/>
                <a:sym typeface="Proxima Nova"/>
              </a:rPr>
              <a:t>Series of tests using 10 epochs. Observation that starting with the 5th epoch, the results </a:t>
            </a:r>
            <a:r>
              <a:rPr lang="it" sz="1500">
                <a:latin typeface="Proxima Nova"/>
                <a:ea typeface="Proxima Nova"/>
                <a:cs typeface="Proxima Nova"/>
                <a:sym typeface="Proxima Nova"/>
              </a:rPr>
              <a:t>obtained</a:t>
            </a:r>
            <a:r>
              <a:rPr lang="it" sz="1500">
                <a:latin typeface="Proxima Nova"/>
                <a:ea typeface="Proxima Nova"/>
                <a:cs typeface="Proxima Nova"/>
                <a:sym typeface="Proxima Nova"/>
              </a:rPr>
              <a:t> are the same.</a:t>
            </a:r>
            <a:endParaRPr sz="15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48"/>
          <p:cNvSpPr txBox="1"/>
          <p:nvPr>
            <p:ph type="title"/>
          </p:nvPr>
        </p:nvSpPr>
        <p:spPr>
          <a:xfrm>
            <a:off x="517600" y="991475"/>
            <a:ext cx="33864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1100"/>
              <a:t>58%</a:t>
            </a:r>
            <a:endParaRPr sz="11100"/>
          </a:p>
        </p:txBody>
      </p:sp>
      <p:cxnSp>
        <p:nvCxnSpPr>
          <p:cNvPr id="325" name="Google Shape;325;p48"/>
          <p:cNvCxnSpPr/>
          <p:nvPr/>
        </p:nvCxnSpPr>
        <p:spPr>
          <a:xfrm>
            <a:off x="4561800" y="144775"/>
            <a:ext cx="20400" cy="464430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48"/>
          <p:cNvSpPr txBox="1"/>
          <p:nvPr>
            <p:ph type="title"/>
          </p:nvPr>
        </p:nvSpPr>
        <p:spPr>
          <a:xfrm>
            <a:off x="5240000" y="991475"/>
            <a:ext cx="33864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1100"/>
              <a:t>9</a:t>
            </a:r>
            <a:r>
              <a:rPr lang="it" sz="11100"/>
              <a:t>8%</a:t>
            </a:r>
            <a:endParaRPr sz="11100"/>
          </a:p>
        </p:txBody>
      </p:sp>
      <p:sp>
        <p:nvSpPr>
          <p:cNvPr id="327" name="Google Shape;327;p48"/>
          <p:cNvSpPr txBox="1"/>
          <p:nvPr/>
        </p:nvSpPr>
        <p:spPr>
          <a:xfrm>
            <a:off x="1327000" y="3202000"/>
            <a:ext cx="257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2200">
                <a:latin typeface="Proxima Nova"/>
                <a:ea typeface="Proxima Nova"/>
                <a:cs typeface="Proxima Nova"/>
                <a:sym typeface="Proxima Nova"/>
              </a:rPr>
              <a:t>9 moves</a:t>
            </a:r>
            <a:endParaRPr i="1" sz="2200">
              <a:latin typeface="Proxima Nova"/>
              <a:ea typeface="Proxima Nova"/>
              <a:cs typeface="Proxima Nova"/>
              <a:sym typeface="Proxima Nova"/>
            </a:endParaRPr>
          </a:p>
        </p:txBody>
      </p:sp>
      <p:sp>
        <p:nvSpPr>
          <p:cNvPr id="328" name="Google Shape;328;p48"/>
          <p:cNvSpPr txBox="1"/>
          <p:nvPr/>
        </p:nvSpPr>
        <p:spPr>
          <a:xfrm>
            <a:off x="6415925" y="3202000"/>
            <a:ext cx="257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2200">
                <a:latin typeface="Proxima Nova"/>
                <a:ea typeface="Proxima Nova"/>
                <a:cs typeface="Proxima Nova"/>
                <a:sym typeface="Proxima Nova"/>
              </a:rPr>
              <a:t>8</a:t>
            </a:r>
            <a:r>
              <a:rPr i="1" lang="it" sz="2200">
                <a:latin typeface="Proxima Nova"/>
                <a:ea typeface="Proxima Nova"/>
                <a:cs typeface="Proxima Nova"/>
                <a:sym typeface="Proxima Nova"/>
              </a:rPr>
              <a:t> moves</a:t>
            </a:r>
            <a:endParaRPr i="1" sz="2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9"/>
          <p:cNvPicPr preferRelativeResize="0"/>
          <p:nvPr/>
        </p:nvPicPr>
        <p:blipFill rotWithShape="1">
          <a:blip r:embed="rId3">
            <a:alphaModFix/>
          </a:blip>
          <a:srcRect b="0" l="0" r="0" t="0"/>
          <a:stretch/>
        </p:blipFill>
        <p:spPr>
          <a:xfrm>
            <a:off x="342650" y="1235675"/>
            <a:ext cx="1563650" cy="1717100"/>
          </a:xfrm>
          <a:prstGeom prst="rect">
            <a:avLst/>
          </a:prstGeom>
          <a:noFill/>
          <a:ln>
            <a:noFill/>
          </a:ln>
        </p:spPr>
      </p:pic>
      <p:pic>
        <p:nvPicPr>
          <p:cNvPr id="334" name="Google Shape;334;p49"/>
          <p:cNvPicPr preferRelativeResize="0"/>
          <p:nvPr/>
        </p:nvPicPr>
        <p:blipFill rotWithShape="1">
          <a:blip r:embed="rId3">
            <a:alphaModFix/>
          </a:blip>
          <a:srcRect b="0" l="0" r="0" t="0"/>
          <a:stretch/>
        </p:blipFill>
        <p:spPr>
          <a:xfrm>
            <a:off x="2409625" y="1235675"/>
            <a:ext cx="1563650" cy="1717100"/>
          </a:xfrm>
          <a:prstGeom prst="rect">
            <a:avLst/>
          </a:prstGeom>
          <a:noFill/>
          <a:ln>
            <a:noFill/>
          </a:ln>
        </p:spPr>
      </p:pic>
      <p:pic>
        <p:nvPicPr>
          <p:cNvPr id="335" name="Google Shape;335;p49"/>
          <p:cNvPicPr preferRelativeResize="0"/>
          <p:nvPr/>
        </p:nvPicPr>
        <p:blipFill rotWithShape="1">
          <a:blip r:embed="rId3">
            <a:alphaModFix/>
          </a:blip>
          <a:srcRect b="0" l="0" r="0" t="0"/>
          <a:stretch/>
        </p:blipFill>
        <p:spPr>
          <a:xfrm>
            <a:off x="4476600" y="1235675"/>
            <a:ext cx="1563650" cy="1717100"/>
          </a:xfrm>
          <a:prstGeom prst="rect">
            <a:avLst/>
          </a:prstGeom>
          <a:noFill/>
          <a:ln>
            <a:noFill/>
          </a:ln>
        </p:spPr>
      </p:pic>
      <p:cxnSp>
        <p:nvCxnSpPr>
          <p:cNvPr id="336" name="Google Shape;336;p49"/>
          <p:cNvCxnSpPr>
            <a:stCxn id="333" idx="3"/>
            <a:endCxn id="334" idx="1"/>
          </p:cNvCxnSpPr>
          <p:nvPr/>
        </p:nvCxnSpPr>
        <p:spPr>
          <a:xfrm>
            <a:off x="1906300" y="2094225"/>
            <a:ext cx="503400" cy="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49"/>
          <p:cNvCxnSpPr>
            <a:stCxn id="334" idx="3"/>
            <a:endCxn id="335" idx="1"/>
          </p:cNvCxnSpPr>
          <p:nvPr/>
        </p:nvCxnSpPr>
        <p:spPr>
          <a:xfrm>
            <a:off x="3973275" y="2094225"/>
            <a:ext cx="503400" cy="0"/>
          </a:xfrm>
          <a:prstGeom prst="straightConnector1">
            <a:avLst/>
          </a:prstGeom>
          <a:noFill/>
          <a:ln cap="flat" cmpd="sng" w="9525">
            <a:solidFill>
              <a:schemeClr val="dk2"/>
            </a:solidFill>
            <a:prstDash val="solid"/>
            <a:round/>
            <a:headEnd len="med" w="med" type="none"/>
            <a:tailEnd len="med" w="med" type="triangle"/>
          </a:ln>
        </p:spPr>
      </p:cxnSp>
      <p:pic>
        <p:nvPicPr>
          <p:cNvPr id="338" name="Google Shape;338;p49"/>
          <p:cNvPicPr preferRelativeResize="0"/>
          <p:nvPr/>
        </p:nvPicPr>
        <p:blipFill rotWithShape="1">
          <a:blip r:embed="rId3">
            <a:alphaModFix/>
          </a:blip>
          <a:srcRect b="0" l="0" r="0" t="0"/>
          <a:stretch/>
        </p:blipFill>
        <p:spPr>
          <a:xfrm>
            <a:off x="6616050" y="1235675"/>
            <a:ext cx="1563650" cy="1717100"/>
          </a:xfrm>
          <a:prstGeom prst="rect">
            <a:avLst/>
          </a:prstGeom>
          <a:noFill/>
          <a:ln>
            <a:noFill/>
          </a:ln>
        </p:spPr>
      </p:pic>
      <p:cxnSp>
        <p:nvCxnSpPr>
          <p:cNvPr id="339" name="Google Shape;339;p49"/>
          <p:cNvCxnSpPr>
            <a:stCxn id="335" idx="3"/>
            <a:endCxn id="338" idx="1"/>
          </p:cNvCxnSpPr>
          <p:nvPr/>
        </p:nvCxnSpPr>
        <p:spPr>
          <a:xfrm>
            <a:off x="6040250" y="2094225"/>
            <a:ext cx="575700" cy="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49"/>
          <p:cNvSpPr txBox="1"/>
          <p:nvPr/>
        </p:nvSpPr>
        <p:spPr>
          <a:xfrm>
            <a:off x="2409650" y="3315850"/>
            <a:ext cx="15636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5500">
                <a:latin typeface="Proxima Nova"/>
                <a:ea typeface="Proxima Nova"/>
                <a:cs typeface="Proxima Nova"/>
                <a:sym typeface="Proxima Nova"/>
              </a:rPr>
              <a:t>65%</a:t>
            </a:r>
            <a:endParaRPr sz="5500">
              <a:latin typeface="Proxima Nova"/>
              <a:ea typeface="Proxima Nova"/>
              <a:cs typeface="Proxima Nova"/>
              <a:sym typeface="Proxima Nova"/>
            </a:endParaRPr>
          </a:p>
        </p:txBody>
      </p:sp>
      <p:sp>
        <p:nvSpPr>
          <p:cNvPr id="341" name="Google Shape;341;p49"/>
          <p:cNvSpPr txBox="1"/>
          <p:nvPr/>
        </p:nvSpPr>
        <p:spPr>
          <a:xfrm>
            <a:off x="6771300" y="3315850"/>
            <a:ext cx="1563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5500">
                <a:latin typeface="Proxima Nova"/>
                <a:ea typeface="Proxima Nova"/>
                <a:cs typeface="Proxima Nova"/>
                <a:sym typeface="Proxima Nova"/>
              </a:rPr>
              <a:t>98</a:t>
            </a:r>
            <a:r>
              <a:rPr lang="it" sz="5500">
                <a:latin typeface="Proxima Nova"/>
                <a:ea typeface="Proxima Nova"/>
                <a:cs typeface="Proxima Nova"/>
                <a:sym typeface="Proxima Nova"/>
              </a:rPr>
              <a:t>%</a:t>
            </a:r>
            <a:endParaRPr sz="55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0"/>
          <p:cNvPicPr preferRelativeResize="0"/>
          <p:nvPr/>
        </p:nvPicPr>
        <p:blipFill>
          <a:blip r:embed="rId3">
            <a:alphaModFix/>
          </a:blip>
          <a:stretch>
            <a:fillRect/>
          </a:stretch>
        </p:blipFill>
        <p:spPr>
          <a:xfrm>
            <a:off x="152400" y="152400"/>
            <a:ext cx="4267200" cy="3190875"/>
          </a:xfrm>
          <a:prstGeom prst="rect">
            <a:avLst/>
          </a:prstGeom>
          <a:noFill/>
          <a:ln>
            <a:noFill/>
          </a:ln>
        </p:spPr>
      </p:pic>
      <p:pic>
        <p:nvPicPr>
          <p:cNvPr id="347" name="Google Shape;347;p50"/>
          <p:cNvPicPr preferRelativeResize="0"/>
          <p:nvPr/>
        </p:nvPicPr>
        <p:blipFill>
          <a:blip r:embed="rId4">
            <a:alphaModFix/>
          </a:blip>
          <a:stretch>
            <a:fillRect/>
          </a:stretch>
        </p:blipFill>
        <p:spPr>
          <a:xfrm>
            <a:off x="4647950" y="444400"/>
            <a:ext cx="3927259" cy="289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Demo 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Cube Simulator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8"/>
          <p:cNvPicPr preferRelativeResize="0"/>
          <p:nvPr/>
        </p:nvPicPr>
        <p:blipFill>
          <a:blip r:embed="rId3">
            <a:alphaModFix/>
          </a:blip>
          <a:stretch>
            <a:fillRect/>
          </a:stretch>
        </p:blipFill>
        <p:spPr>
          <a:xfrm>
            <a:off x="624900" y="939225"/>
            <a:ext cx="3413000" cy="2556450"/>
          </a:xfrm>
          <a:prstGeom prst="rect">
            <a:avLst/>
          </a:prstGeom>
          <a:noFill/>
          <a:ln>
            <a:noFill/>
          </a:ln>
        </p:spPr>
      </p:pic>
      <p:pic>
        <p:nvPicPr>
          <p:cNvPr id="129" name="Google Shape;129;p28"/>
          <p:cNvPicPr preferRelativeResize="0"/>
          <p:nvPr/>
        </p:nvPicPr>
        <p:blipFill rotWithShape="1">
          <a:blip r:embed="rId4">
            <a:alphaModFix/>
          </a:blip>
          <a:srcRect b="0" l="0" r="0" t="0"/>
          <a:stretch/>
        </p:blipFill>
        <p:spPr>
          <a:xfrm>
            <a:off x="5840700" y="1318850"/>
            <a:ext cx="1636600" cy="1797200"/>
          </a:xfrm>
          <a:prstGeom prst="rect">
            <a:avLst/>
          </a:prstGeom>
          <a:noFill/>
          <a:ln>
            <a:noFill/>
          </a:ln>
        </p:spPr>
      </p:pic>
      <p:sp>
        <p:nvSpPr>
          <p:cNvPr id="130" name="Google Shape;130;p28"/>
          <p:cNvSpPr txBox="1"/>
          <p:nvPr/>
        </p:nvSpPr>
        <p:spPr>
          <a:xfrm>
            <a:off x="4994775" y="3813550"/>
            <a:ext cx="389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solidFill>
                  <a:schemeClr val="lt1"/>
                </a:solidFill>
                <a:latin typeface="Proxima Nova"/>
                <a:ea typeface="Proxima Nova"/>
                <a:cs typeface="Proxima Nova"/>
                <a:sym typeface="Proxima Nova"/>
              </a:rPr>
              <a:t>Standard representation </a:t>
            </a:r>
            <a:endParaRPr sz="1800">
              <a:solidFill>
                <a:schemeClr val="lt1"/>
              </a:solidFill>
              <a:latin typeface="Proxima Nova"/>
              <a:ea typeface="Proxima Nova"/>
              <a:cs typeface="Proxima Nova"/>
              <a:sym typeface="Proxima Nova"/>
            </a:endParaRPr>
          </a:p>
        </p:txBody>
      </p:sp>
      <p:sp>
        <p:nvSpPr>
          <p:cNvPr id="131" name="Google Shape;131;p28"/>
          <p:cNvSpPr txBox="1"/>
          <p:nvPr/>
        </p:nvSpPr>
        <p:spPr>
          <a:xfrm>
            <a:off x="459300" y="3813550"/>
            <a:ext cx="357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solidFill>
                  <a:schemeClr val="accent1"/>
                </a:solidFill>
                <a:latin typeface="Proxima Nova"/>
                <a:ea typeface="Proxima Nova"/>
                <a:cs typeface="Proxima Nova"/>
                <a:sym typeface="Proxima Nova"/>
              </a:rPr>
              <a:t>Flattened representation                       </a:t>
            </a:r>
            <a:endParaRPr sz="1800">
              <a:solidFill>
                <a:schemeClr val="accent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9"/>
          <p:cNvPicPr preferRelativeResize="0"/>
          <p:nvPr/>
        </p:nvPicPr>
        <p:blipFill rotWithShape="1">
          <a:blip r:embed="rId3">
            <a:alphaModFix/>
          </a:blip>
          <a:srcRect b="0" l="119" r="129" t="0"/>
          <a:stretch/>
        </p:blipFill>
        <p:spPr>
          <a:xfrm>
            <a:off x="424775" y="1544757"/>
            <a:ext cx="3231100" cy="3303849"/>
          </a:xfrm>
          <a:prstGeom prst="rect">
            <a:avLst/>
          </a:prstGeom>
          <a:noFill/>
          <a:ln>
            <a:noFill/>
          </a:ln>
        </p:spPr>
      </p:pic>
      <p:sp>
        <p:nvSpPr>
          <p:cNvPr id="137" name="Google Shape;137;p29"/>
          <p:cNvSpPr txBox="1"/>
          <p:nvPr>
            <p:ph type="title"/>
          </p:nvPr>
        </p:nvSpPr>
        <p:spPr>
          <a:xfrm>
            <a:off x="309875" y="79850"/>
            <a:ext cx="4740900" cy="100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it" sz="3600"/>
              <a:t>Standard notation</a:t>
            </a:r>
            <a:endParaRPr b="0" sz="3600"/>
          </a:p>
        </p:txBody>
      </p:sp>
      <p:sp>
        <p:nvSpPr>
          <p:cNvPr id="138" name="Google Shape;138;p29"/>
          <p:cNvSpPr txBox="1"/>
          <p:nvPr/>
        </p:nvSpPr>
        <p:spPr>
          <a:xfrm>
            <a:off x="4132175" y="1083050"/>
            <a:ext cx="442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Proxima Nova"/>
                <a:ea typeface="Proxima Nova"/>
                <a:cs typeface="Proxima Nova"/>
                <a:sym typeface="Proxima Nova"/>
              </a:rPr>
              <a:t>Rotate matrix and flip row or column?</a:t>
            </a:r>
            <a:endParaRPr sz="1800">
              <a:latin typeface="Proxima Nova"/>
              <a:ea typeface="Proxima Nova"/>
              <a:cs typeface="Proxima Nova"/>
              <a:sym typeface="Proxima Nova"/>
            </a:endParaRPr>
          </a:p>
        </p:txBody>
      </p:sp>
      <p:pic>
        <p:nvPicPr>
          <p:cNvPr id="139" name="Google Shape;139;p29"/>
          <p:cNvPicPr preferRelativeResize="0"/>
          <p:nvPr/>
        </p:nvPicPr>
        <p:blipFill>
          <a:blip r:embed="rId4">
            <a:alphaModFix/>
          </a:blip>
          <a:stretch>
            <a:fillRect/>
          </a:stretch>
        </p:blipFill>
        <p:spPr>
          <a:xfrm>
            <a:off x="4132175" y="1544750"/>
            <a:ext cx="4520450" cy="3401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idx="1" type="body"/>
          </p:nvPr>
        </p:nvSpPr>
        <p:spPr>
          <a:xfrm>
            <a:off x="518100" y="2927100"/>
            <a:ext cx="81078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Each cell can assume 6 values rappresentable with 3 bits,</a:t>
            </a:r>
            <a:endParaRPr/>
          </a:p>
          <a:p>
            <a:pPr indent="0" lvl="0" marL="0" rtl="0" algn="ctr">
              <a:spcBef>
                <a:spcPts val="1600"/>
              </a:spcBef>
              <a:spcAft>
                <a:spcPts val="1600"/>
              </a:spcAft>
              <a:buNone/>
            </a:pPr>
            <a:r>
              <a:t/>
            </a:r>
            <a:endParaRPr/>
          </a:p>
        </p:txBody>
      </p:sp>
      <p:pic>
        <p:nvPicPr>
          <p:cNvPr id="145" name="Google Shape;145;p30"/>
          <p:cNvPicPr preferRelativeResize="0"/>
          <p:nvPr/>
        </p:nvPicPr>
        <p:blipFill>
          <a:blip r:embed="rId3">
            <a:alphaModFix/>
          </a:blip>
          <a:stretch>
            <a:fillRect/>
          </a:stretch>
        </p:blipFill>
        <p:spPr>
          <a:xfrm>
            <a:off x="1355400" y="955950"/>
            <a:ext cx="6433199" cy="1770850"/>
          </a:xfrm>
          <a:prstGeom prst="rect">
            <a:avLst/>
          </a:prstGeom>
          <a:noFill/>
          <a:ln>
            <a:noFill/>
          </a:ln>
        </p:spPr>
      </p:pic>
      <p:sp>
        <p:nvSpPr>
          <p:cNvPr id="146" name="Google Shape;146;p30"/>
          <p:cNvSpPr txBox="1"/>
          <p:nvPr/>
        </p:nvSpPr>
        <p:spPr>
          <a:xfrm>
            <a:off x="518100" y="3629288"/>
            <a:ext cx="8107800" cy="50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t" sz="1800">
                <a:solidFill>
                  <a:schemeClr val="accent3"/>
                </a:solidFill>
                <a:latin typeface="Proxima Nova"/>
                <a:ea typeface="Proxima Nova"/>
                <a:cs typeface="Proxima Nova"/>
                <a:sym typeface="Proxima Nova"/>
              </a:rPr>
              <a:t>so to represent a face we need 9x3=27 bits, rounded to 32 bits.</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latin typeface="Proxima Nova"/>
              <a:ea typeface="Proxima Nova"/>
              <a:cs typeface="Proxima Nova"/>
              <a:sym typeface="Proxima Nova"/>
            </a:endParaRPr>
          </a:p>
        </p:txBody>
      </p:sp>
      <p:sp>
        <p:nvSpPr>
          <p:cNvPr id="147" name="Google Shape;147;p30"/>
          <p:cNvSpPr txBox="1"/>
          <p:nvPr/>
        </p:nvSpPr>
        <p:spPr>
          <a:xfrm>
            <a:off x="518100" y="4331475"/>
            <a:ext cx="8107800" cy="50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t" sz="1800">
                <a:solidFill>
                  <a:schemeClr val="accent3"/>
                </a:solidFill>
                <a:latin typeface="Proxima Nova"/>
                <a:ea typeface="Proxima Nova"/>
                <a:cs typeface="Proxima Nova"/>
                <a:sym typeface="Proxima Nova"/>
              </a:rPr>
              <a:t>So a cube can be represented with 24 bytes!</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latin typeface="Proxima Nova"/>
              <a:ea typeface="Proxima Nova"/>
              <a:cs typeface="Proxima Nova"/>
              <a:sym typeface="Proxima Nova"/>
            </a:endParaRPr>
          </a:p>
        </p:txBody>
      </p:sp>
      <p:sp>
        <p:nvSpPr>
          <p:cNvPr id="148" name="Google Shape;148;p30"/>
          <p:cNvSpPr txBox="1"/>
          <p:nvPr/>
        </p:nvSpPr>
        <p:spPr>
          <a:xfrm>
            <a:off x="640925" y="480700"/>
            <a:ext cx="85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49" name="Google Shape;149;p30"/>
          <p:cNvSpPr txBox="1"/>
          <p:nvPr/>
        </p:nvSpPr>
        <p:spPr>
          <a:xfrm>
            <a:off x="261750" y="311350"/>
            <a:ext cx="862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600">
                <a:latin typeface="Proxima Nova"/>
                <a:ea typeface="Proxima Nova"/>
                <a:cs typeface="Proxima Nova"/>
                <a:sym typeface="Proxima Nova"/>
              </a:rPr>
              <a:t>C optimization</a:t>
            </a:r>
            <a:endParaRPr sz="3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1"/>
          <p:cNvPicPr preferRelativeResize="0"/>
          <p:nvPr/>
        </p:nvPicPr>
        <p:blipFill>
          <a:blip r:embed="rId3">
            <a:alphaModFix/>
          </a:blip>
          <a:stretch>
            <a:fillRect/>
          </a:stretch>
        </p:blipFill>
        <p:spPr>
          <a:xfrm>
            <a:off x="148150" y="858525"/>
            <a:ext cx="8847701" cy="1417900"/>
          </a:xfrm>
          <a:prstGeom prst="rect">
            <a:avLst/>
          </a:prstGeom>
          <a:noFill/>
          <a:ln>
            <a:noFill/>
          </a:ln>
        </p:spPr>
      </p:pic>
      <p:pic>
        <p:nvPicPr>
          <p:cNvPr id="155" name="Google Shape;155;p31"/>
          <p:cNvPicPr preferRelativeResize="0"/>
          <p:nvPr/>
        </p:nvPicPr>
        <p:blipFill>
          <a:blip r:embed="rId4">
            <a:alphaModFix/>
          </a:blip>
          <a:stretch>
            <a:fillRect/>
          </a:stretch>
        </p:blipFill>
        <p:spPr>
          <a:xfrm>
            <a:off x="152400" y="3433100"/>
            <a:ext cx="8847701" cy="1261932"/>
          </a:xfrm>
          <a:prstGeom prst="rect">
            <a:avLst/>
          </a:prstGeom>
          <a:noFill/>
          <a:ln>
            <a:noFill/>
          </a:ln>
        </p:spPr>
      </p:pic>
      <p:sp>
        <p:nvSpPr>
          <p:cNvPr id="156" name="Google Shape;156;p31"/>
          <p:cNvSpPr/>
          <p:nvPr/>
        </p:nvSpPr>
        <p:spPr>
          <a:xfrm>
            <a:off x="2139800" y="2293825"/>
            <a:ext cx="3500287" cy="1105809"/>
          </a:xfrm>
          <a:custGeom>
            <a:rect b="b" l="l" r="r" t="t"/>
            <a:pathLst>
              <a:path extrusionOk="0" h="46037" w="138242">
                <a:moveTo>
                  <a:pt x="57306" y="0"/>
                </a:moveTo>
                <a:cubicBezTo>
                  <a:pt x="48072" y="3667"/>
                  <a:pt x="-11274" y="18469"/>
                  <a:pt x="1899" y="22000"/>
                </a:cubicBezTo>
                <a:cubicBezTo>
                  <a:pt x="15072" y="25531"/>
                  <a:pt x="123170" y="17179"/>
                  <a:pt x="136343" y="21185"/>
                </a:cubicBezTo>
                <a:cubicBezTo>
                  <a:pt x="149516" y="25191"/>
                  <a:pt x="90171" y="41895"/>
                  <a:pt x="80936" y="46037"/>
                </a:cubicBezTo>
              </a:path>
            </a:pathLst>
          </a:custGeom>
          <a:noFill/>
          <a:ln cap="flat" cmpd="sng" w="38100">
            <a:solidFill>
              <a:schemeClr val="lt1"/>
            </a:solidFill>
            <a:prstDash val="solid"/>
            <a:round/>
            <a:headEnd len="med" w="med" type="none"/>
            <a:tailEnd len="med" w="med" type="stealth"/>
          </a:ln>
        </p:spPr>
      </p:sp>
      <p:sp>
        <p:nvSpPr>
          <p:cNvPr id="157" name="Google Shape;157;p31"/>
          <p:cNvSpPr txBox="1"/>
          <p:nvPr/>
        </p:nvSpPr>
        <p:spPr>
          <a:xfrm>
            <a:off x="2853475" y="2571750"/>
            <a:ext cx="21171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500">
                <a:solidFill>
                  <a:schemeClr val="dk1"/>
                </a:solidFill>
                <a:latin typeface="Proxima Nova"/>
                <a:ea typeface="Proxima Nova"/>
                <a:cs typeface="Proxima Nova"/>
                <a:sym typeface="Proxima Nova"/>
              </a:rPr>
              <a:t>C implementation</a:t>
            </a:r>
            <a:endParaRPr b="1" sz="15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OpenCV Recognizer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203100" y="17925"/>
            <a:ext cx="4328700" cy="15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it" sz="3300"/>
              <a:t>How to get the matrix?</a:t>
            </a:r>
            <a:endParaRPr b="0" sz="3300"/>
          </a:p>
        </p:txBody>
      </p:sp>
      <p:sp>
        <p:nvSpPr>
          <p:cNvPr id="168" name="Google Shape;168;p33"/>
          <p:cNvSpPr txBox="1"/>
          <p:nvPr>
            <p:ph idx="1" type="body"/>
          </p:nvPr>
        </p:nvSpPr>
        <p:spPr>
          <a:xfrm>
            <a:off x="203100" y="1578425"/>
            <a:ext cx="4084500" cy="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a:t>
            </a:r>
            <a:r>
              <a:rPr lang="it"/>
              <a:t>hat</a:t>
            </a:r>
            <a:r>
              <a:rPr lang="it"/>
              <a:t> are the steps</a:t>
            </a:r>
            <a:r>
              <a:rPr lang="it"/>
              <a:t>?</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69" name="Google Shape;169;p33"/>
          <p:cNvPicPr preferRelativeResize="0"/>
          <p:nvPr/>
        </p:nvPicPr>
        <p:blipFill rotWithShape="1">
          <a:blip r:embed="rId3">
            <a:alphaModFix/>
          </a:blip>
          <a:srcRect b="13975" l="0" r="0" t="13983"/>
          <a:stretch/>
        </p:blipFill>
        <p:spPr>
          <a:xfrm>
            <a:off x="4705150" y="361926"/>
            <a:ext cx="2035799" cy="1955425"/>
          </a:xfrm>
          <a:prstGeom prst="rect">
            <a:avLst/>
          </a:prstGeom>
          <a:noFill/>
          <a:ln>
            <a:noFill/>
          </a:ln>
        </p:spPr>
      </p:pic>
      <p:pic>
        <p:nvPicPr>
          <p:cNvPr id="170" name="Google Shape;170;p33"/>
          <p:cNvPicPr preferRelativeResize="0"/>
          <p:nvPr/>
        </p:nvPicPr>
        <p:blipFill>
          <a:blip r:embed="rId4">
            <a:alphaModFix/>
          </a:blip>
          <a:stretch>
            <a:fillRect/>
          </a:stretch>
        </p:blipFill>
        <p:spPr>
          <a:xfrm>
            <a:off x="6914250" y="372850"/>
            <a:ext cx="1706325" cy="1955425"/>
          </a:xfrm>
          <a:prstGeom prst="rect">
            <a:avLst/>
          </a:prstGeom>
          <a:noFill/>
          <a:ln>
            <a:noFill/>
          </a:ln>
        </p:spPr>
      </p:pic>
      <p:pic>
        <p:nvPicPr>
          <p:cNvPr id="171" name="Google Shape;171;p33"/>
          <p:cNvPicPr preferRelativeResize="0"/>
          <p:nvPr/>
        </p:nvPicPr>
        <p:blipFill>
          <a:blip r:embed="rId5">
            <a:alphaModFix/>
          </a:blip>
          <a:stretch>
            <a:fillRect/>
          </a:stretch>
        </p:blipFill>
        <p:spPr>
          <a:xfrm>
            <a:off x="5750350" y="2453726"/>
            <a:ext cx="1891012" cy="2521349"/>
          </a:xfrm>
          <a:prstGeom prst="rect">
            <a:avLst/>
          </a:prstGeom>
          <a:noFill/>
          <a:ln>
            <a:noFill/>
          </a:ln>
        </p:spPr>
      </p:pic>
      <p:sp>
        <p:nvSpPr>
          <p:cNvPr id="172" name="Google Shape;172;p33"/>
          <p:cNvSpPr txBox="1"/>
          <p:nvPr/>
        </p:nvSpPr>
        <p:spPr>
          <a:xfrm>
            <a:off x="311700" y="2211225"/>
            <a:ext cx="4084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800">
                <a:solidFill>
                  <a:schemeClr val="accent3"/>
                </a:solidFill>
                <a:latin typeface="Proxima Nova"/>
                <a:ea typeface="Proxima Nova"/>
                <a:cs typeface="Proxima Nova"/>
                <a:sym typeface="Proxima Nova"/>
              </a:rPr>
              <a:t>1.	</a:t>
            </a:r>
            <a:r>
              <a:rPr lang="it" sz="1800">
                <a:solidFill>
                  <a:schemeClr val="accent3"/>
                </a:solidFill>
                <a:latin typeface="Proxima Nova"/>
                <a:ea typeface="Proxima Nova"/>
                <a:cs typeface="Proxima Nova"/>
                <a:sym typeface="Proxima Nova"/>
              </a:rPr>
              <a:t>Take pictures of the cube faces</a:t>
            </a:r>
            <a:endParaRPr>
              <a:latin typeface="Proxima Nova"/>
              <a:ea typeface="Proxima Nova"/>
              <a:cs typeface="Proxima Nova"/>
              <a:sym typeface="Proxima Nova"/>
            </a:endParaRPr>
          </a:p>
        </p:txBody>
      </p:sp>
      <p:sp>
        <p:nvSpPr>
          <p:cNvPr id="173" name="Google Shape;173;p33"/>
          <p:cNvSpPr txBox="1"/>
          <p:nvPr/>
        </p:nvSpPr>
        <p:spPr>
          <a:xfrm>
            <a:off x="311700" y="2996363"/>
            <a:ext cx="3867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800">
                <a:solidFill>
                  <a:schemeClr val="accent3"/>
                </a:solidFill>
                <a:latin typeface="Proxima Nova"/>
                <a:ea typeface="Proxima Nova"/>
                <a:cs typeface="Proxima Nova"/>
                <a:sym typeface="Proxima Nova"/>
              </a:rPr>
              <a:t>2.	</a:t>
            </a:r>
            <a:r>
              <a:rPr lang="it" sz="1800">
                <a:solidFill>
                  <a:schemeClr val="accent3"/>
                </a:solidFill>
                <a:latin typeface="Proxima Nova"/>
                <a:ea typeface="Proxima Nova"/>
                <a:cs typeface="Proxima Nova"/>
                <a:sym typeface="Proxima Nova"/>
              </a:rPr>
              <a:t>Identification of the edges</a:t>
            </a:r>
            <a:endParaRPr>
              <a:latin typeface="Proxima Nova"/>
              <a:ea typeface="Proxima Nova"/>
              <a:cs typeface="Proxima Nova"/>
              <a:sym typeface="Proxima Nova"/>
            </a:endParaRPr>
          </a:p>
        </p:txBody>
      </p:sp>
      <p:sp>
        <p:nvSpPr>
          <p:cNvPr id="174" name="Google Shape;174;p33"/>
          <p:cNvSpPr txBox="1"/>
          <p:nvPr/>
        </p:nvSpPr>
        <p:spPr>
          <a:xfrm>
            <a:off x="311700" y="3781500"/>
            <a:ext cx="365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800">
                <a:solidFill>
                  <a:schemeClr val="accent3"/>
                </a:solidFill>
                <a:latin typeface="Proxima Nova"/>
                <a:ea typeface="Proxima Nova"/>
                <a:cs typeface="Proxima Nova"/>
                <a:sym typeface="Proxima Nova"/>
              </a:rPr>
              <a:t>3.	G</a:t>
            </a:r>
            <a:r>
              <a:rPr lang="it" sz="1800">
                <a:solidFill>
                  <a:schemeClr val="accent3"/>
                </a:solidFill>
                <a:latin typeface="Proxima Nova"/>
                <a:ea typeface="Proxima Nova"/>
                <a:cs typeface="Proxima Nova"/>
                <a:sym typeface="Proxima Nova"/>
              </a:rPr>
              <a:t>et the vertices</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